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2"/>
  </p:notesMasterIdLst>
  <p:sldIdLst>
    <p:sldId id="256" r:id="rId2"/>
    <p:sldId id="257" r:id="rId3"/>
    <p:sldId id="281" r:id="rId4"/>
    <p:sldId id="282" r:id="rId5"/>
    <p:sldId id="283" r:id="rId6"/>
    <p:sldId id="258" r:id="rId7"/>
    <p:sldId id="260" r:id="rId8"/>
    <p:sldId id="264" r:id="rId9"/>
    <p:sldId id="279" r:id="rId10"/>
    <p:sldId id="259" r:id="rId11"/>
    <p:sldId id="273" r:id="rId12"/>
    <p:sldId id="261" r:id="rId13"/>
    <p:sldId id="286" r:id="rId14"/>
    <p:sldId id="266" r:id="rId15"/>
    <p:sldId id="262" r:id="rId16"/>
    <p:sldId id="280" r:id="rId17"/>
    <p:sldId id="284" r:id="rId18"/>
    <p:sldId id="272" r:id="rId19"/>
    <p:sldId id="275" r:id="rId20"/>
    <p:sldId id="276" r:id="rId21"/>
    <p:sldId id="285" r:id="rId22"/>
    <p:sldId id="277" r:id="rId23"/>
    <p:sldId id="278" r:id="rId24"/>
    <p:sldId id="267" r:id="rId25"/>
    <p:sldId id="263" r:id="rId26"/>
    <p:sldId id="268" r:id="rId27"/>
    <p:sldId id="274" r:id="rId28"/>
    <p:sldId id="271" r:id="rId29"/>
    <p:sldId id="287" r:id="rId30"/>
    <p:sldId id="265" r:id="rId3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0" autoAdjust="0"/>
    <p:restoredTop sz="94660"/>
  </p:normalViewPr>
  <p:slideViewPr>
    <p:cSldViewPr>
      <p:cViewPr varScale="1">
        <p:scale>
          <a:sx n="66" d="100"/>
          <a:sy n="66" d="100"/>
        </p:scale>
        <p:origin x="-5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/>
            </a:lvl1pPr>
          </a:lstStyle>
          <a:p>
            <a:endParaRPr lang="en-US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33DAF69A-CF94-49AE-84D8-9FD12D66BB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2015A6-47F7-4100-A6E2-AE21FF3C7C79}" type="slidenum">
              <a:rPr lang="en-US"/>
              <a:pPr/>
              <a:t>7</a:t>
            </a:fld>
            <a:endParaRPr 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RR unchanged, secondary to progesterone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B8E6E9-F953-41A3-952D-40F7982E7A81}" type="slidenum">
              <a:rPr lang="en-US"/>
              <a:pPr/>
              <a:t>18</a:t>
            </a:fld>
            <a:endParaRPr lang="en-US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prospective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7DBED4-9F3F-4047-9650-9442B33CE6D3}" type="slidenum">
              <a:rPr lang="en-US"/>
              <a:pPr/>
              <a:t>22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 the previous study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663DC3-B228-440E-BECE-1EE1CDE10E60}" type="slidenum">
              <a:rPr lang="en-US"/>
              <a:pPr/>
              <a:t>23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elevating the head of the bed, eating smaller meals, not eating within 2–3 hours of bedtime, and avoiding triggering foods, may help,</a:t>
            </a:r>
          </a:p>
          <a:p>
            <a:r>
              <a:rPr lang="en-US"/>
              <a:t>http://www.ion.ac.uk/images/membership/archive/16.1%20Spring%2003/asthma1.jpg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BC3164-7A26-4986-B47E-455FF71999D8}" type="slidenum">
              <a:rPr lang="en-US"/>
              <a:pPr/>
              <a:t>24</a:t>
            </a:fld>
            <a:endParaRPr lang="en-US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http://z.hubpages.com/u/1431820_f496.jpg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1E4F90-DD38-4577-A9CA-3F33AB66894C}" type="slidenum">
              <a:rPr lang="en-US"/>
              <a:pPr/>
              <a:t>25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Hemabate, methergine, 1-cytotec/misoprostol, in animal models caused bronchodilation 2-cervidil/dinoprostone http://i.ehow.com/images/GlobalPhoto/Articles/2372132/cervidil108251_Full.jpg</a:t>
            </a:r>
          </a:p>
          <a:p>
            <a:r>
              <a:rPr lang="en-US"/>
              <a:t>http://4.bp.blogspot.com/_AEYF6Hx2WbU/RxM5ItKcfMI/AAAAAAAAAAU/_-Zv8odjnqA/s320/misoprostol.jpg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2DE55F-60CB-4E54-820B-B96A5FA7970F}" type="slidenum">
              <a:rPr lang="en-US"/>
              <a:pPr/>
              <a:t>26</a:t>
            </a:fld>
            <a:endParaRPr 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http://www.mjhanesthesiology.com/images/second/epidural.gif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4E8217-066D-48DD-A1AA-402C3905ECE2}" type="slidenum">
              <a:rPr lang="en-US"/>
              <a:pPr/>
              <a:t>29</a:t>
            </a:fld>
            <a:endParaRPr 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http://assets.babycenter.com/ims/aug2008/animation_labor.jpg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BE8228-AFD5-4712-AA83-5E387C0A9357}" type="slidenum">
              <a:rPr lang="en-US"/>
              <a:pPr/>
              <a:t>9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Progesterone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D3899E-CA97-4761-9C69-5198CBF43282}" type="slidenum">
              <a:rPr lang="en-US"/>
              <a:pPr/>
              <a:t>10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http://www.bio.davidson.edu/COURSES/GENOMICS/2008/Waters/asthma2.jpg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1A5B72-B343-4B1E-A3A8-B83D5EA36312}" type="slidenum">
              <a:rPr lang="en-US"/>
              <a:pPr/>
              <a:t>11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http://www.med.nus.edu.sg/paed/academic/AP_asthma_today_files/image004.gif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FC3466-5E88-4F2C-9ABB-3E65759BF3B7}" type="slidenum">
              <a:rPr lang="en-US"/>
              <a:pPr/>
              <a:t>12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http://www.envirotech-online.com/assets/images/iet/pr_files/pr_3908/images/Pregnant_1845_19027754_0_0_7915_300.jpg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D74580-F031-41E5-90EC-D232FD8EDCBD}" type="slidenum">
              <a:rPr lang="en-US"/>
              <a:pPr/>
              <a:t>13</a:t>
            </a:fld>
            <a:endParaRPr 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Obstervational study in 1998, then this study in 2005</a:t>
            </a:r>
          </a:p>
          <a:p>
            <a:r>
              <a:rPr lang="en-US"/>
              <a:t>http://outlooked.files.wordpress.com/2008/10/male_female_symbol.jpg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E11C04-1126-400B-A5B0-0F8AEFB8B667}" type="slidenum">
              <a:rPr lang="en-US"/>
              <a:pPr/>
              <a:t>14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Conflicting data on associations btwn asthma exacerbations and adverse perinatal outcomes, 2x the amount for smokers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A8E017-5249-43CC-8AE0-076CC6765F27}" type="slidenum">
              <a:rPr lang="en-US"/>
              <a:pPr/>
              <a:t>15</a:t>
            </a:fld>
            <a:endParaRPr 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study showed that women decreased their use of asthma medications in fear of harming the fetus </a:t>
            </a:r>
          </a:p>
          <a:p>
            <a:r>
              <a:rPr lang="en-US"/>
              <a:t>Alt: Cromolyn, leukotriene receptor antagonist, or theophylline (serum level 5–12 mcg/mL)</a:t>
            </a:r>
          </a:p>
          <a:p>
            <a:r>
              <a:rPr lang="en-US"/>
              <a:t>http://www.101healthsolution.com/images/asthma-attack.jpg</a:t>
            </a:r>
          </a:p>
          <a:p>
            <a:r>
              <a:rPr lang="en-US"/>
              <a:t>either leukotriene receptor antagonist or theophylline (serum level 5–12 mcg/mL)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985348-8D0A-44F8-8C19-87E3D2FBACCD}" type="slidenum">
              <a:rPr lang="en-US"/>
              <a:pPr/>
              <a:t>16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 No evidence of risk in humans</a:t>
            </a:r>
          </a:p>
          <a:p>
            <a:r>
              <a:rPr lang="en-US"/>
              <a:t>C Risk cannot be ruled out.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12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62F9523-8A57-4908-9094-6AA80E650C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2C535-6B3F-4FEB-B809-9F2FB54641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A50D46-AF69-4223-8CA5-ED30714CD5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FD9F0-9B2F-4101-8211-FA46162A20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EFB384-0979-410E-8074-13AF88677A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9862E-6082-47FA-8DDF-24EFE56FA2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F8184-E824-4DE7-96DF-F2A98C3196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BD6AB-431E-4BDF-B693-6278376215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0A04A-644E-4C62-8E97-5259FC819A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CAD8B9-48A3-4A90-A941-C0F8D2D934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BD98B8-093F-4359-9312-F079A4AC39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2E965D00-A5F4-4D7A-80FC-11433E3EBE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11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1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hlbi.nih.gov/health/prof/lung/asthma/astpreg/astpreg_qr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8001000" cy="1812925"/>
          </a:xfrm>
        </p:spPr>
        <p:txBody>
          <a:bodyPr/>
          <a:lstStyle/>
          <a:p>
            <a:r>
              <a:rPr lang="en-US" sz="4800"/>
              <a:t>Asthma in Pregnancy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James Huang</a:t>
            </a:r>
          </a:p>
          <a:p>
            <a:r>
              <a:rPr lang="en-US"/>
              <a:t>Obstetrics Rotation</a:t>
            </a:r>
          </a:p>
          <a:p>
            <a:r>
              <a:rPr lang="en-US"/>
              <a:t>October 20, 2009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Asthma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Chronic inflammatory pulmonary disorder that is characterized by reversible obstruction of the bronchioles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029075"/>
            <a:ext cx="38100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Asthma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447800"/>
            <a:ext cx="5486400" cy="528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Asthma in pregnancy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4-8% of pregnant women have asthma</a:t>
            </a:r>
          </a:p>
          <a:p>
            <a:pPr>
              <a:lnSpc>
                <a:spcPct val="90000"/>
              </a:lnSpc>
            </a:pPr>
            <a:r>
              <a:rPr lang="en-US" sz="2800"/>
              <a:t>Asthma course: 1/3 remain stable, 1/3 worsen, and the other 1/3 improve </a:t>
            </a:r>
          </a:p>
          <a:p>
            <a:pPr>
              <a:lnSpc>
                <a:spcPct val="90000"/>
              </a:lnSpc>
            </a:pPr>
            <a:r>
              <a:rPr lang="en-US" sz="2800"/>
              <a:t>Some studies have shown improvement in first few months, followed by relative worsening around 29</a:t>
            </a:r>
            <a:r>
              <a:rPr lang="en-US" sz="2800" baseline="30000"/>
              <a:t>th</a:t>
            </a:r>
            <a:r>
              <a:rPr lang="en-US" sz="2800"/>
              <a:t> week, then late pregnancy improvement</a:t>
            </a:r>
          </a:p>
          <a:p>
            <a:pPr>
              <a:lnSpc>
                <a:spcPct val="90000"/>
              </a:lnSpc>
            </a:pPr>
            <a:r>
              <a:rPr lang="en-US" sz="2800"/>
              <a:t>more likely to have an 			         URI or UTI (35%) than pregnant               women without asthma (5%)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51054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Asthma in pregnancy</a:t>
            </a:r>
          </a:p>
        </p:txBody>
      </p:sp>
      <p:sp>
        <p:nvSpPr>
          <p:cNvPr id="593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8153400" cy="4648200"/>
          </a:xfrm>
        </p:spPr>
        <p:txBody>
          <a:bodyPr/>
          <a:lstStyle/>
          <a:p>
            <a:r>
              <a:rPr lang="en-US" sz="2800"/>
              <a:t>Having a boy or girl can influence asthma in pregnancy </a:t>
            </a:r>
          </a:p>
          <a:p>
            <a:pPr lvl="1"/>
            <a:r>
              <a:rPr lang="en-US" sz="2400"/>
              <a:t>Measured asthma severity by comparing predicted and measured peak expiratory flow (PEF), women with male fetuses had 10% improvement in airway lability  </a:t>
            </a:r>
          </a:p>
          <a:p>
            <a:pPr lvl="1"/>
            <a:r>
              <a:rPr lang="en-US" sz="2400"/>
              <a:t>Testosterone may potentiate beta-adrenergic relaxation of bronchial tissue and inhibits response to histamine </a:t>
            </a:r>
          </a:p>
          <a:p>
            <a:pPr lvl="1"/>
            <a:r>
              <a:rPr lang="en-US" sz="2400"/>
              <a:t>Sex-specific factors related to female fetus may promote activation of inflammatory pathways </a:t>
            </a:r>
          </a:p>
        </p:txBody>
      </p:sp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0"/>
            <a:ext cx="2057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Asthma in pregnancy 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8153400" cy="47244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800"/>
              <a:t>Asthma associated complications:</a:t>
            </a:r>
          </a:p>
          <a:p>
            <a:r>
              <a:rPr lang="en-US" sz="2800"/>
              <a:t>Hyperemesis</a:t>
            </a:r>
          </a:p>
          <a:p>
            <a:r>
              <a:rPr lang="en-US" sz="2800"/>
              <a:t>Hypertension / pre-eclampsia </a:t>
            </a:r>
          </a:p>
          <a:p>
            <a:r>
              <a:rPr lang="en-US" sz="2800"/>
              <a:t>Vaginal hemorrhage</a:t>
            </a:r>
          </a:p>
          <a:p>
            <a:r>
              <a:rPr lang="en-US" sz="2800"/>
              <a:t>Complicated labor</a:t>
            </a:r>
          </a:p>
          <a:p>
            <a:r>
              <a:rPr lang="en-US" sz="2800"/>
              <a:t>IUGR (369gm-434gm lower)</a:t>
            </a:r>
          </a:p>
          <a:p>
            <a:r>
              <a:rPr lang="en-US" sz="2800"/>
              <a:t>Preterm birth</a:t>
            </a:r>
          </a:p>
          <a:p>
            <a:r>
              <a:rPr lang="en-US" sz="2800"/>
              <a:t>Increased perinatal mortality </a:t>
            </a:r>
          </a:p>
          <a:p>
            <a:r>
              <a:rPr lang="en-US" sz="2800"/>
              <a:t>Neonatal hypoxemia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5246688"/>
            <a:ext cx="2057400" cy="161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Asthma Medications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8007350" cy="44958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/>
              <a:t>Step Therapy Medical Management of Asthma During Pregnancy</a:t>
            </a:r>
            <a:r>
              <a:rPr lang="en-US" sz="2400"/>
              <a:t> </a:t>
            </a:r>
            <a:br>
              <a:rPr lang="en-US" sz="2400"/>
            </a:br>
            <a:r>
              <a:rPr lang="en-US" sz="2400"/>
              <a:t/>
            </a:r>
            <a:br>
              <a:rPr lang="en-US" sz="2400"/>
            </a:br>
            <a:r>
              <a:rPr lang="en-US" sz="2400" b="1"/>
              <a:t>Mild Intermittent Asthma</a:t>
            </a:r>
            <a:r>
              <a:rPr lang="en-US" sz="2400"/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No daily medications, albuterol as needed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/>
              <a:t>	Mild Persistent Asthma</a:t>
            </a:r>
            <a:r>
              <a:rPr lang="en-US" sz="2400"/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Low-dose inhaled corticosteroid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/>
              <a:t>	Moderate Persistent Asthma</a:t>
            </a:r>
            <a:r>
              <a:rPr lang="en-US" sz="2400"/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Low-dose inhaled corticosteroid and salmeterol or medium-dose inhaled corticosteroid or (if needed) medium-dose inhaled corticosteroid and salmeterol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/>
              <a:t>	Severe Persistent Asthma</a:t>
            </a:r>
            <a:r>
              <a:rPr lang="en-US" sz="2400"/>
              <a:t> 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High-dose inhaled corticosteroid and salmeterol </a:t>
            </a:r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	and (if needed) oral corticosteroid 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 lvl="1">
              <a:lnSpc>
                <a:spcPct val="80000"/>
              </a:lnSpc>
            </a:pP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Asthma Medications</a:t>
            </a:r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80010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FDA Pregnancy risks</a:t>
            </a:r>
          </a:p>
          <a:p>
            <a:pPr lvl="1">
              <a:lnSpc>
                <a:spcPct val="90000"/>
              </a:lnSpc>
            </a:pPr>
            <a:r>
              <a:rPr lang="en-US"/>
              <a:t>Albuterol				C</a:t>
            </a:r>
          </a:p>
          <a:p>
            <a:pPr lvl="1">
              <a:lnSpc>
                <a:spcPct val="90000"/>
              </a:lnSpc>
            </a:pPr>
            <a:r>
              <a:rPr lang="en-US"/>
              <a:t>Budesonide 				B</a:t>
            </a:r>
          </a:p>
          <a:p>
            <a:pPr lvl="1">
              <a:lnSpc>
                <a:spcPct val="90000"/>
              </a:lnSpc>
            </a:pPr>
            <a:r>
              <a:rPr lang="en-US"/>
              <a:t>Salmeterol   				C</a:t>
            </a:r>
          </a:p>
          <a:p>
            <a:pPr lvl="1">
              <a:lnSpc>
                <a:spcPct val="90000"/>
              </a:lnSpc>
            </a:pPr>
            <a:r>
              <a:rPr lang="en-US"/>
              <a:t>Fluticasone/salmeterol		C</a:t>
            </a:r>
          </a:p>
          <a:p>
            <a:pPr lvl="1">
              <a:lnSpc>
                <a:spcPct val="90000"/>
              </a:lnSpc>
            </a:pPr>
            <a:r>
              <a:rPr lang="en-US"/>
              <a:t>Oral corticosteroids		C</a:t>
            </a:r>
          </a:p>
          <a:p>
            <a:pPr lvl="1">
              <a:lnSpc>
                <a:spcPct val="90000"/>
              </a:lnSpc>
            </a:pPr>
            <a:r>
              <a:rPr lang="en-US"/>
              <a:t>Cromolyn				B</a:t>
            </a:r>
          </a:p>
          <a:p>
            <a:pPr lvl="1">
              <a:lnSpc>
                <a:spcPct val="90000"/>
              </a:lnSpc>
            </a:pPr>
            <a:r>
              <a:rPr lang="en-US"/>
              <a:t>Theophylline			C</a:t>
            </a:r>
          </a:p>
          <a:p>
            <a:pPr lvl="1">
              <a:lnSpc>
                <a:spcPct val="90000"/>
              </a:lnSpc>
            </a:pPr>
            <a:r>
              <a:rPr lang="en-US"/>
              <a:t>Montelukast				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A.B.	</a:t>
            </a:r>
          </a:p>
        </p:txBody>
      </p:sp>
      <p:sp>
        <p:nvSpPr>
          <p:cNvPr id="5325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Was this patient </a:t>
            </a:r>
            <a:r>
              <a:rPr lang="en-US"/>
              <a:t>controlled?</a:t>
            </a:r>
          </a:p>
          <a:p>
            <a:r>
              <a:rPr lang="en-US"/>
              <a:t>What could have been added?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Asthma exacerbations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Prospective study in the ED</a:t>
            </a:r>
          </a:p>
          <a:p>
            <a:pPr lvl="1"/>
            <a:r>
              <a:rPr lang="en-US" sz="2600"/>
              <a:t>Number of pregnant and non-pregnant women receiving aerosolized beta-agonist treatments in 1</a:t>
            </a:r>
            <a:r>
              <a:rPr lang="en-US" sz="2600" baseline="30000"/>
              <a:t>st</a:t>
            </a:r>
            <a:r>
              <a:rPr lang="en-US" sz="2600"/>
              <a:t> hour were similar</a:t>
            </a:r>
          </a:p>
          <a:p>
            <a:pPr lvl="1"/>
            <a:r>
              <a:rPr lang="en-US" sz="2600"/>
              <a:t>Pregnant women significantly less likely to be given oral corticosteroids (44% vs 66% p = 0.002)</a:t>
            </a:r>
          </a:p>
          <a:p>
            <a:pPr lvl="1"/>
            <a:r>
              <a:rPr lang="en-US" sz="2600"/>
              <a:t>Pregnant women were 3X more likely to report an ongoing asthma exacerbation at 2 week F/U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Asthma exacerbations</a:t>
            </a:r>
          </a:p>
        </p:txBody>
      </p:sp>
      <p:sp>
        <p:nvSpPr>
          <p:cNvPr id="358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Some risk with oral steroids:</a:t>
            </a:r>
          </a:p>
          <a:p>
            <a:pPr lvl="1"/>
            <a:r>
              <a:rPr lang="en-US"/>
              <a:t>increased incidence of DM, preterm labor, low-birth weight infants </a:t>
            </a:r>
          </a:p>
          <a:p>
            <a:pPr lvl="1"/>
            <a:r>
              <a:rPr lang="en-US"/>
              <a:t>Cleft lip in animal studies, exposed to high dose steroids and 1</a:t>
            </a:r>
            <a:r>
              <a:rPr lang="en-US" baseline="30000"/>
              <a:t>st</a:t>
            </a:r>
            <a:r>
              <a:rPr lang="en-US"/>
              <a:t> trimester use in humans </a:t>
            </a:r>
          </a:p>
          <a:p>
            <a:pPr lvl="1"/>
            <a:r>
              <a:rPr lang="en-US"/>
              <a:t>Association with preeclampsia and pregnancy induced hypertension vs poorly controlled asthma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A.B.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371600"/>
            <a:ext cx="80010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16 y/o G1P0000 at 40</a:t>
            </a:r>
            <a:r>
              <a:rPr lang="en-US" sz="2600" baseline="30000"/>
              <a:t>0 </a:t>
            </a:r>
            <a:r>
              <a:rPr lang="en-US" sz="2600"/>
              <a:t>by LMP 12/30/08, c/w 1</a:t>
            </a:r>
            <a:r>
              <a:rPr lang="en-US" sz="2600" baseline="30000"/>
              <a:t>st</a:t>
            </a:r>
            <a:r>
              <a:rPr lang="en-US" sz="2600"/>
              <a:t> semester U/S with EDD 10/6/09 who presents with c/o decreased fetal movement.  Pt reports 2 fetal kicks/hour, starting the day before.  +vomitting, -N/F/C/D/VB/LOF</a:t>
            </a:r>
          </a:p>
          <a:p>
            <a:pPr>
              <a:lnSpc>
                <a:spcPct val="90000"/>
              </a:lnSpc>
            </a:pPr>
            <a:r>
              <a:rPr lang="en-US" sz="2600"/>
              <a:t>PNC: </a:t>
            </a:r>
            <a:r>
              <a:rPr lang="en-US" sz="2600" smtClean="0"/>
              <a:t>Total </a:t>
            </a:r>
            <a:r>
              <a:rPr lang="en-US" sz="2600"/>
              <a:t>9 visits, BPs normal</a:t>
            </a:r>
          </a:p>
          <a:p>
            <a:pPr>
              <a:lnSpc>
                <a:spcPct val="90000"/>
              </a:lnSpc>
            </a:pPr>
            <a:r>
              <a:rPr lang="en-US" sz="2600"/>
              <a:t>PNI: 1) Asthma: Flovent 220mcg, albuterol 2x/day or every other day, hospitalized 5 times as an infant, no recent hospitalizations, no intubations or recent steroid use.</a:t>
            </a:r>
          </a:p>
          <a:p>
            <a:pPr>
              <a:lnSpc>
                <a:spcPct val="90000"/>
              </a:lnSpc>
            </a:pPr>
            <a:r>
              <a:rPr lang="en-US" sz="2600"/>
              <a:t>2) teen pregnancy: lives in shelter for pregnant women, FOB (19 y/o) involved and supportive, no DV, in 11</a:t>
            </a:r>
            <a:r>
              <a:rPr lang="en-US" sz="2600" baseline="30000"/>
              <a:t>th</a:t>
            </a:r>
            <a:r>
              <a:rPr lang="en-US" sz="2600"/>
              <a:t> grade </a:t>
            </a:r>
            <a:r>
              <a:rPr lang="en-US" sz="2600" smtClean="0"/>
              <a:t>and </a:t>
            </a:r>
            <a:r>
              <a:rPr lang="en-US" sz="2600"/>
              <a:t>plans to return, mother is now supportive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Asthma exacerbations</a:t>
            </a: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80010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effectLst/>
              </a:rPr>
              <a:t>Inhaled corticosteroids not associated with PIH or pre-eclampsia </a:t>
            </a:r>
          </a:p>
          <a:p>
            <a:pPr>
              <a:lnSpc>
                <a:spcPct val="90000"/>
              </a:lnSpc>
            </a:pPr>
            <a:r>
              <a:rPr lang="en-US" sz="2800">
                <a:effectLst/>
              </a:rPr>
              <a:t>Markers for uncontrolled or severe asthma were associated with PIH and pre-eclampsia</a:t>
            </a:r>
          </a:p>
          <a:p>
            <a:pPr lvl="1">
              <a:lnSpc>
                <a:spcPct val="90000"/>
              </a:lnSpc>
            </a:pPr>
            <a:r>
              <a:rPr lang="en-US" sz="2400">
                <a:effectLst/>
              </a:rPr>
              <a:t>Use of oral corticosteroids during pregnancy had an increased risk of 57% for PIH</a:t>
            </a:r>
          </a:p>
          <a:p>
            <a:pPr lvl="1">
              <a:lnSpc>
                <a:spcPct val="90000"/>
              </a:lnSpc>
            </a:pPr>
            <a:r>
              <a:rPr lang="en-US" sz="2400">
                <a:effectLst/>
              </a:rPr>
              <a:t>In the year before conception:</a:t>
            </a:r>
          </a:p>
          <a:p>
            <a:pPr lvl="2">
              <a:lnSpc>
                <a:spcPct val="90000"/>
              </a:lnSpc>
            </a:pPr>
            <a:r>
              <a:rPr lang="en-US" sz="2000">
                <a:effectLst/>
              </a:rPr>
              <a:t>Patients who visited an emergency department or were admitted for asthma were, respectively, 59% and 70% more at risk of PIH and pre-eclampsia</a:t>
            </a:r>
          </a:p>
          <a:p>
            <a:pPr lvl="2">
              <a:lnSpc>
                <a:spcPct val="90000"/>
              </a:lnSpc>
            </a:pPr>
            <a:r>
              <a:rPr lang="en-US" sz="2000">
                <a:effectLst/>
              </a:rPr>
              <a:t>Patients with a high intake (&gt;3x/week) of short acting Beta2 agonists were 37% more at risk of PIH</a:t>
            </a:r>
            <a:endParaRPr lang="en-US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Asthma exacerbation</a:t>
            </a:r>
          </a:p>
        </p:txBody>
      </p:sp>
      <p:sp>
        <p:nvSpPr>
          <p:cNvPr id="542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/>
              <a:t>Potential harm to the fetus is more likely to result from a severe uncontrolled asthma than from treatments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267200"/>
            <a:ext cx="257175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Asthma exacerbations</a:t>
            </a:r>
          </a:p>
        </p:txBody>
      </p:sp>
      <p:sp>
        <p:nvSpPr>
          <p:cNvPr id="37891" name="Rectangle 1027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Triggers:</a:t>
            </a:r>
          </a:p>
          <a:p>
            <a:pPr lvl="1"/>
            <a:r>
              <a:rPr lang="en-US"/>
              <a:t>Potential viral infection 34% </a:t>
            </a:r>
          </a:p>
          <a:p>
            <a:pPr lvl="1"/>
            <a:r>
              <a:rPr lang="en-US"/>
              <a:t>Non-adherence to inhaled corticosteroids 29%</a:t>
            </a:r>
          </a:p>
          <a:p>
            <a:r>
              <a:rPr lang="en-US"/>
              <a:t>55-60% of asthmatic pregnant woman were not on an inhaled corticosteroid</a:t>
            </a:r>
            <a:r>
              <a:rPr lang="en-US" sz="3600"/>
              <a:t> </a:t>
            </a:r>
            <a:endParaRPr lang="en-US"/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Patient education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Safety of medications 			       and remain compliant</a:t>
            </a:r>
          </a:p>
          <a:p>
            <a:r>
              <a:rPr lang="en-US"/>
              <a:t>Proper usage</a:t>
            </a:r>
          </a:p>
          <a:p>
            <a:r>
              <a:rPr lang="en-US"/>
              <a:t>Medical conditions: </a:t>
            </a:r>
          </a:p>
          <a:p>
            <a:pPr lvl="1"/>
            <a:r>
              <a:rPr lang="en-US"/>
              <a:t>viral upper respiratory 			infections, 					esophageal reflux</a:t>
            </a:r>
          </a:p>
          <a:p>
            <a:endParaRPr lang="en-US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1925" y="1524000"/>
            <a:ext cx="390207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Intrapartum issues</a:t>
            </a:r>
          </a:p>
        </p:txBody>
      </p:sp>
      <p:sp>
        <p:nvSpPr>
          <p:cNvPr id="1945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Need to ask if given steroids within the past month</a:t>
            </a:r>
          </a:p>
          <a:p>
            <a:r>
              <a:rPr lang="en-US"/>
              <a:t>If yes: to prevent adrenal insufficiency, stress-dose corticosteroids are administered (100 mg of hydrocortisone given intravenously every 8 hours)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5029200"/>
            <a:ext cx="23622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Intrapartum issues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80772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Release of histamines, prostaglandin D2, and leukotrienes from mast cell activation leads to bronchoconstriction</a:t>
            </a:r>
          </a:p>
          <a:p>
            <a:pPr>
              <a:lnSpc>
                <a:spcPct val="90000"/>
              </a:lnSpc>
            </a:pPr>
            <a:r>
              <a:rPr lang="en-US" sz="2800"/>
              <a:t>Prostaglandin F</a:t>
            </a:r>
            <a:r>
              <a:rPr lang="en-US" sz="2800" baseline="-25000"/>
              <a:t>2</a:t>
            </a:r>
            <a:r>
              <a:rPr lang="el-GR" sz="2800" baseline="-25000">
                <a:cs typeface="Arial" charset="0"/>
              </a:rPr>
              <a:t>α</a:t>
            </a:r>
            <a:r>
              <a:rPr lang="en-US" sz="2800" baseline="-25000">
                <a:cs typeface="Arial" charset="0"/>
              </a:rPr>
              <a:t> </a:t>
            </a:r>
            <a:r>
              <a:rPr lang="en-US" sz="2800"/>
              <a:t>(carboprost) or ergonovine should be used cautiously or avoided </a:t>
            </a:r>
          </a:p>
          <a:p>
            <a:pPr>
              <a:lnSpc>
                <a:spcPct val="90000"/>
              </a:lnSpc>
            </a:pPr>
            <a:r>
              <a:rPr lang="en-US" sz="2800"/>
              <a:t>Prostaglandin E1</a:t>
            </a:r>
          </a:p>
          <a:p>
            <a:pPr>
              <a:lnSpc>
                <a:spcPct val="90000"/>
              </a:lnSpc>
            </a:pPr>
            <a:r>
              <a:rPr lang="en-US" sz="2800"/>
              <a:t>Prostaglandin E2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189 pts given                                           dinoprostone without                                      resulting in an                                                                   asthma exacerbation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613275"/>
            <a:ext cx="2590800" cy="224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5397500"/>
            <a:ext cx="16764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Intrapartum issues</a:t>
            </a:r>
          </a:p>
        </p:txBody>
      </p:sp>
      <p:sp>
        <p:nvSpPr>
          <p:cNvPr id="204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Epidurals gives pain relief which decreases bronchospasm and reduces oxygen consumption and minute ventilation</a:t>
            </a:r>
          </a:p>
          <a:p>
            <a:r>
              <a:rPr lang="en-US"/>
              <a:t>Meperidine (demerol) should be avoided due to the risk of triggering         histamine release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4579938"/>
            <a:ext cx="3048000" cy="227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A.B. - Hospital course</a:t>
            </a:r>
          </a:p>
        </p:txBody>
      </p:sp>
      <p:sp>
        <p:nvSpPr>
          <p:cNvPr id="337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Induction: cervidil placed, 12 hours later, removed, SVE: 1/25/-3, cervical foley placed</a:t>
            </a:r>
          </a:p>
          <a:p>
            <a:r>
              <a:rPr lang="en-US" sz="2800"/>
              <a:t>Morphine 5/5 given for pain relief </a:t>
            </a:r>
          </a:p>
          <a:p>
            <a:r>
              <a:rPr lang="en-US" sz="2800"/>
              <a:t>Foley removed: SVE 3-4/50%/-3</a:t>
            </a:r>
          </a:p>
          <a:p>
            <a:r>
              <a:rPr lang="en-US" sz="2800"/>
              <a:t>Epidural placed</a:t>
            </a:r>
          </a:p>
          <a:p>
            <a:r>
              <a:rPr lang="en-US" sz="2800"/>
              <a:t>Pitocin started</a:t>
            </a:r>
          </a:p>
          <a:p>
            <a:r>
              <a:rPr lang="en-US" sz="2800"/>
              <a:t>NSVD: 3185gm healthy female infant, apgars 9 and 9, no complications</a:t>
            </a:r>
          </a:p>
          <a:p>
            <a:endParaRPr lang="en-US" sz="2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8001000" cy="4724400"/>
          </a:xfrm>
        </p:spPr>
        <p:txBody>
          <a:bodyPr/>
          <a:lstStyle/>
          <a:p>
            <a:r>
              <a:rPr lang="en-US" sz="2800"/>
              <a:t>Be aware of the normal physiological values in the pregnant state</a:t>
            </a:r>
          </a:p>
          <a:p>
            <a:r>
              <a:rPr lang="en-US" sz="2800"/>
              <a:t>Safer for women to be treated with asthma medications than to have symptoms and exacerbations</a:t>
            </a:r>
          </a:p>
          <a:p>
            <a:r>
              <a:rPr lang="en-US" sz="2800"/>
              <a:t>Patient education about preventing asthma exacerbations and importance of compliance </a:t>
            </a:r>
          </a:p>
          <a:p>
            <a:r>
              <a:rPr lang="en-US" sz="2800"/>
              <a:t>L&amp;D: ask about hospitalizations, intubation history and recent oral steroid use and to be cautious with certain medications</a:t>
            </a:r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</a:p>
        </p:txBody>
      </p:sp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752600"/>
            <a:ext cx="3381375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A.B.</a:t>
            </a:r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80772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PNL: O</a:t>
            </a:r>
            <a:r>
              <a:rPr lang="en-US" sz="2600" baseline="30000"/>
              <a:t>+ </a:t>
            </a:r>
            <a:r>
              <a:rPr lang="en-US" sz="2600"/>
              <a:t>,all other labs WNL</a:t>
            </a:r>
          </a:p>
          <a:p>
            <a:pPr>
              <a:lnSpc>
                <a:spcPct val="90000"/>
              </a:lnSpc>
            </a:pPr>
            <a:r>
              <a:rPr lang="en-US" sz="2600"/>
              <a:t>Sono: most recent: Placenta anterior, AFI 13, EFW-2182gm (48%), cervical length-3.3cm</a:t>
            </a:r>
          </a:p>
          <a:p>
            <a:pPr>
              <a:lnSpc>
                <a:spcPct val="90000"/>
              </a:lnSpc>
            </a:pPr>
            <a:r>
              <a:rPr lang="en-US" sz="2600"/>
              <a:t>Pobhx: none</a:t>
            </a:r>
          </a:p>
          <a:p>
            <a:pPr>
              <a:lnSpc>
                <a:spcPct val="90000"/>
              </a:lnSpc>
            </a:pPr>
            <a:r>
              <a:rPr lang="en-US" sz="2600"/>
              <a:t>Pgynhx: non contributory</a:t>
            </a:r>
          </a:p>
          <a:p>
            <a:pPr>
              <a:lnSpc>
                <a:spcPct val="90000"/>
              </a:lnSpc>
            </a:pPr>
            <a:r>
              <a:rPr lang="en-US" sz="2600"/>
              <a:t>PMHx: asthma, as above</a:t>
            </a:r>
          </a:p>
          <a:p>
            <a:pPr>
              <a:lnSpc>
                <a:spcPct val="90000"/>
              </a:lnSpc>
            </a:pPr>
            <a:r>
              <a:rPr lang="en-US" sz="2600"/>
              <a:t>PSH: tonsillectomy-2008</a:t>
            </a:r>
          </a:p>
          <a:p>
            <a:pPr>
              <a:lnSpc>
                <a:spcPct val="90000"/>
              </a:lnSpc>
            </a:pPr>
            <a:r>
              <a:rPr lang="en-US" sz="2600"/>
              <a:t>Meds: PNV, Fe, Flovent, Albuterol</a:t>
            </a:r>
          </a:p>
          <a:p>
            <a:pPr>
              <a:lnSpc>
                <a:spcPct val="90000"/>
              </a:lnSpc>
            </a:pPr>
            <a:r>
              <a:rPr lang="en-US" sz="2600"/>
              <a:t>NKDA</a:t>
            </a:r>
          </a:p>
          <a:p>
            <a:pPr>
              <a:lnSpc>
                <a:spcPct val="90000"/>
              </a:lnSpc>
            </a:pPr>
            <a:r>
              <a:rPr lang="en-US" sz="2600"/>
              <a:t>SH: as above, denies T/E/D</a:t>
            </a:r>
            <a:r>
              <a:rPr lang="en-US" sz="30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09600" y="1219200"/>
            <a:ext cx="8077200" cy="4876800"/>
          </a:xfrm>
        </p:spPr>
        <p:txBody>
          <a:bodyPr/>
          <a:lstStyle/>
          <a:p>
            <a:r>
              <a:rPr lang="en-US" sz="1600">
                <a:latin typeface="Times New Roman" pitchFamily="18" charset="0"/>
              </a:rPr>
              <a:t>ACOG Practice Bulletin No. 90: Asthma in Pregnancy. Obstetrics &amp; Gynecology. 111(2, Part 1):457-464, February 2008.</a:t>
            </a:r>
          </a:p>
          <a:p>
            <a:r>
              <a:rPr lang="en-US" sz="1600">
                <a:latin typeface="Times New Roman" pitchFamily="18" charset="0"/>
              </a:rPr>
              <a:t>Boulet, LP, Rey, E. Asthma in Pregnancy. BMJ March 2007; 334:582-585.</a:t>
            </a:r>
          </a:p>
          <a:p>
            <a:r>
              <a:rPr lang="en-US" sz="1600">
                <a:latin typeface="Times New Roman" pitchFamily="18" charset="0"/>
              </a:rPr>
              <a:t>Cydulka, RK et al. Acute Asthma among Pregnant Women Presenting to the Emergency Department. Am J Respir Crit Care Med; Vol 160:887-892.</a:t>
            </a:r>
          </a:p>
          <a:p>
            <a:r>
              <a:rPr lang="en-US" sz="1600">
                <a:latin typeface="Times New Roman" pitchFamily="18" charset="0"/>
              </a:rPr>
              <a:t>Kwon, HL, Belanger K, Holford TR, Bracken MB. </a:t>
            </a:r>
            <a:r>
              <a:rPr lang="en-US" sz="1600">
                <a:effectLst/>
                <a:latin typeface="Times New Roman" pitchFamily="18" charset="0"/>
              </a:rPr>
              <a:t>Effect of Fetal Sex on Airway Lability in Pregnant Women with Asthma. Am Jour of Epid December 2005; Vol. 163, No. 3:217-221.</a:t>
            </a:r>
            <a:endParaRPr lang="en-US" sz="1600">
              <a:latin typeface="Times New Roman" pitchFamily="18" charset="0"/>
            </a:endParaRPr>
          </a:p>
          <a:p>
            <a:r>
              <a:rPr lang="en-US" sz="1600">
                <a:latin typeface="Times New Roman" pitchFamily="18" charset="0"/>
              </a:rPr>
              <a:t>Martel, MJ et al. </a:t>
            </a:r>
            <a:r>
              <a:rPr lang="en-US" sz="1600">
                <a:effectLst/>
                <a:latin typeface="Times New Roman" pitchFamily="18" charset="0"/>
              </a:rPr>
              <a:t>Use of inhaled corticosteroids during pregnancy and risk of pregnancy induced hypertension: nested case-control study. BMJ January 2005. http://10.1136/bmj.38313.624352.8F</a:t>
            </a:r>
            <a:endParaRPr lang="en-US" sz="1600">
              <a:latin typeface="Times New Roman" pitchFamily="18" charset="0"/>
            </a:endParaRPr>
          </a:p>
          <a:p>
            <a:r>
              <a:rPr lang="en-US" sz="1600">
                <a:latin typeface="Times New Roman" pitchFamily="18" charset="0"/>
              </a:rPr>
              <a:t>Murphy VE, Gibson P, Talbot Pl, lifton VL. Severe Asthma exacerbations during pregnancy. </a:t>
            </a:r>
            <a:r>
              <a:rPr lang="en-US" sz="1600" i="1">
                <a:latin typeface="Times New Roman" pitchFamily="18" charset="0"/>
              </a:rPr>
              <a:t>Obstet Gynecol</a:t>
            </a:r>
            <a:r>
              <a:rPr lang="en-US" sz="1600">
                <a:latin typeface="Times New Roman" pitchFamily="18" charset="0"/>
              </a:rPr>
              <a:t> 2005; 106:1046-54.</a:t>
            </a:r>
          </a:p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Murphy VE, Clifton VL, Gibson PG. Asthma Exacerbations During Pregnancy: incidence and assocation with adverse pregnancy outcomes. Thorax Journal 2006; 61:169-176.  </a:t>
            </a:r>
          </a:p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Towers, CV, Briggs GG, Rojas JA. The Use of Prostaglandin E</a:t>
            </a:r>
            <a:r>
              <a:rPr lang="en-US" sz="1600" baseline="-2500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in Pregnant Patients. Am Jour of Obstetrics and Gynecology 2005;190:1777-80.</a:t>
            </a:r>
            <a:endParaRPr lang="en-US" sz="1600" baseline="-250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>
                <a:latin typeface="Times New Roman" pitchFamily="18" charset="0"/>
                <a:cs typeface="Times New Roman" pitchFamily="18" charset="0"/>
              </a:rPr>
              <a:t>Williams Obstetrics: 22</a:t>
            </a:r>
            <a:r>
              <a:rPr lang="en-US" sz="1600" baseline="3000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1600">
                <a:latin typeface="Times New Roman" pitchFamily="18" charset="0"/>
                <a:cs typeface="Times New Roman" pitchFamily="18" charset="0"/>
              </a:rPr>
              <a:t> edition. F. Gary Cunningham, Kenneth L. Leveno, Steven L. Bloom, John C. Hauth, Larry C. Gilstrap III, Katharine D. Wenstrom. </a:t>
            </a:r>
            <a:r>
              <a:rPr lang="en-US" sz="1600">
                <a:latin typeface="Times New Roman" pitchFamily="18" charset="0"/>
              </a:rPr>
              <a:t>Chapters: 5. Maternal Physiology, 46. Pulmonary Disorders. 2005, 2001 by the McGraw-Hill Companies, Inc</a:t>
            </a:r>
          </a:p>
          <a:p>
            <a:r>
              <a:rPr lang="en-US" sz="1600">
                <a:latin typeface="Times New Roman" pitchFamily="18" charset="0"/>
                <a:hlinkClick r:id="rId2"/>
              </a:rPr>
              <a:t>http://www.nhlbi.nih.gov/health/prof/lung/asthma/astpreg/astpreg_qr.pdf</a:t>
            </a:r>
            <a:endParaRPr lang="en-US" sz="1600">
              <a:latin typeface="Times New Roman" pitchFamily="18" charset="0"/>
            </a:endParaRPr>
          </a:p>
          <a:p>
            <a:endParaRPr lang="en-US" sz="1600">
              <a:latin typeface="Times New Roman" pitchFamily="18" charset="0"/>
            </a:endParaRPr>
          </a:p>
          <a:p>
            <a:endParaRPr lang="en-US" sz="1600">
              <a:latin typeface="Times New Roman" pitchFamily="18" charset="0"/>
            </a:endParaRPr>
          </a:p>
          <a:p>
            <a:endParaRPr lang="en-US" sz="1600">
              <a:latin typeface="Times New Roman" pitchFamily="18" charset="0"/>
            </a:endParaRPr>
          </a:p>
          <a:p>
            <a:endParaRPr lang="en-US" sz="1600">
              <a:latin typeface="Times New Roman" pitchFamily="18" charset="0"/>
            </a:endParaRPr>
          </a:p>
          <a:p>
            <a:endParaRPr lang="en-US" sz="16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A.B.	</a:t>
            </a:r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VS: 99/64   98.4   76   20</a:t>
            </a:r>
          </a:p>
          <a:p>
            <a:r>
              <a:rPr lang="en-US" sz="2800"/>
              <a:t>PE: WNL</a:t>
            </a:r>
          </a:p>
          <a:p>
            <a:r>
              <a:rPr lang="en-US" sz="2800"/>
              <a:t>SSE: -pooling/nitrazine/ferning</a:t>
            </a:r>
          </a:p>
          <a:p>
            <a:r>
              <a:rPr lang="en-US" sz="2800"/>
              <a:t>SVE: L/C/high</a:t>
            </a:r>
          </a:p>
          <a:p>
            <a:r>
              <a:rPr lang="en-US" sz="2800"/>
              <a:t>EFW: 3200gm</a:t>
            </a:r>
          </a:p>
          <a:p>
            <a:r>
              <a:rPr lang="en-US" sz="2800"/>
              <a:t>Sono: VTX, AFI-3, BPP 8/10, </a:t>
            </a:r>
          </a:p>
          <a:p>
            <a:r>
              <a:rPr lang="en-US" sz="2800"/>
              <a:t>FHT: 130s, Mod. Variability +accels, -decels</a:t>
            </a:r>
          </a:p>
          <a:p>
            <a:r>
              <a:rPr lang="en-US" sz="2800"/>
              <a:t>Toco: none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A.B.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16 y/o G</a:t>
            </a:r>
            <a:r>
              <a:rPr lang="en-US" sz="2800" baseline="-25000"/>
              <a:t>1</a:t>
            </a:r>
            <a:r>
              <a:rPr lang="en-US" sz="2800"/>
              <a:t>P</a:t>
            </a:r>
            <a:r>
              <a:rPr lang="en-US" sz="2800" baseline="-25000"/>
              <a:t>0000 </a:t>
            </a:r>
            <a:r>
              <a:rPr lang="en-US" sz="2800"/>
              <a:t>at 40</a:t>
            </a:r>
            <a:r>
              <a:rPr lang="en-US" sz="2800" baseline="30000"/>
              <a:t>0 </a:t>
            </a:r>
            <a:r>
              <a:rPr lang="en-US" sz="2800"/>
              <a:t>with c/o decreased </a:t>
            </a:r>
            <a:r>
              <a:rPr lang="en-US" sz="2800" smtClean="0"/>
              <a:t>FM, </a:t>
            </a:r>
            <a:r>
              <a:rPr lang="en-US" sz="2800"/>
              <a:t>now found to have oligohydramnios (AFI-3)</a:t>
            </a:r>
          </a:p>
          <a:p>
            <a:pPr>
              <a:lnSpc>
                <a:spcPct val="90000"/>
              </a:lnSpc>
            </a:pPr>
            <a:r>
              <a:rPr lang="en-US" sz="2800"/>
              <a:t>What is the plan?</a:t>
            </a:r>
          </a:p>
          <a:p>
            <a:pPr>
              <a:lnSpc>
                <a:spcPct val="90000"/>
              </a:lnSpc>
            </a:pPr>
            <a:r>
              <a:rPr lang="en-US" sz="2800"/>
              <a:t>Admit to L&amp;D, NPO, IVF, routine labs, fetal monitoring</a:t>
            </a:r>
          </a:p>
          <a:p>
            <a:pPr>
              <a:lnSpc>
                <a:spcPct val="90000"/>
              </a:lnSpc>
            </a:pPr>
            <a:r>
              <a:rPr lang="en-US" sz="2800"/>
              <a:t>Labor: cervix is unfavorable, pt not contracting, cytotec vs cervidil </a:t>
            </a:r>
          </a:p>
          <a:p>
            <a:pPr>
              <a:lnSpc>
                <a:spcPct val="90000"/>
              </a:lnSpc>
            </a:pPr>
            <a:r>
              <a:rPr lang="en-US" sz="2800"/>
              <a:t>SW consult </a:t>
            </a:r>
          </a:p>
          <a:p>
            <a:pPr>
              <a:lnSpc>
                <a:spcPct val="90000"/>
              </a:lnSpc>
            </a:pPr>
            <a:r>
              <a:rPr lang="en-US" sz="2800"/>
              <a:t>How does the patient’s asthma effect her pregnancy and intrapartum management?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20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20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Physiology: Pulmonary changes</a:t>
            </a:r>
          </a:p>
          <a:p>
            <a:r>
              <a:rPr lang="en-US" sz="2800"/>
              <a:t>Asthma</a:t>
            </a:r>
          </a:p>
          <a:p>
            <a:r>
              <a:rPr lang="en-US" sz="2800"/>
              <a:t>Asthma in pregnancy</a:t>
            </a:r>
          </a:p>
          <a:p>
            <a:r>
              <a:rPr lang="en-US" sz="2800"/>
              <a:t>Asthma medications</a:t>
            </a:r>
          </a:p>
          <a:p>
            <a:r>
              <a:rPr lang="en-US" sz="2800"/>
              <a:t>Acute exacerbation </a:t>
            </a:r>
          </a:p>
          <a:p>
            <a:r>
              <a:rPr lang="en-US" sz="2800"/>
              <a:t>Patient Education</a:t>
            </a:r>
          </a:p>
          <a:p>
            <a:r>
              <a:rPr lang="en-US" sz="2800"/>
              <a:t>Intrapartum issues</a:t>
            </a:r>
          </a:p>
          <a:p>
            <a:r>
              <a:rPr lang="en-US" sz="2800"/>
              <a:t>Summary</a:t>
            </a:r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Physiology: Pulmonary changes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1905000"/>
            <a:ext cx="800735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TLC decreased by 5%, Tidal volume (V</a:t>
            </a:r>
            <a:r>
              <a:rPr lang="en-US" sz="2800" baseline="-25000"/>
              <a:t>T</a:t>
            </a:r>
            <a:r>
              <a:rPr lang="en-US" sz="2800"/>
              <a:t>) increases by 30-40%</a:t>
            </a:r>
          </a:p>
          <a:p>
            <a:pPr>
              <a:lnSpc>
                <a:spcPct val="90000"/>
              </a:lnSpc>
            </a:pPr>
            <a:r>
              <a:rPr lang="en-US" sz="2800"/>
              <a:t>V</a:t>
            </a:r>
            <a:r>
              <a:rPr lang="en-US" sz="2800" baseline="-25000"/>
              <a:t>T</a:t>
            </a:r>
            <a:r>
              <a:rPr lang="en-US" sz="2800"/>
              <a:t> increase leads to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increase in minute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ventilation of 30-40%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leading to decreased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P</a:t>
            </a:r>
            <a:r>
              <a:rPr lang="en-US" sz="2800" baseline="-25000"/>
              <a:t>CO</a:t>
            </a:r>
            <a:r>
              <a:rPr lang="en-US" sz="2800" baseline="-50000"/>
              <a:t>2</a:t>
            </a:r>
            <a:r>
              <a:rPr lang="en-US" sz="2800" baseline="-25000"/>
              <a:t> </a:t>
            </a:r>
          </a:p>
          <a:p>
            <a:pPr>
              <a:lnSpc>
                <a:spcPct val="90000"/>
              </a:lnSpc>
            </a:pPr>
            <a:r>
              <a:rPr lang="en-US" sz="2800"/>
              <a:t>By the 20</a:t>
            </a:r>
            <a:r>
              <a:rPr lang="en-US" sz="2800" baseline="30000"/>
              <a:t>th</a:t>
            </a:r>
            <a:r>
              <a:rPr lang="en-US" sz="2800"/>
              <a:t> week,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P</a:t>
            </a:r>
            <a:r>
              <a:rPr lang="en-US" sz="2800" baseline="-25000"/>
              <a:t>CO</a:t>
            </a:r>
            <a:r>
              <a:rPr lang="en-US" sz="2800" baseline="-50000"/>
              <a:t>2</a:t>
            </a:r>
            <a:r>
              <a:rPr lang="en-US" sz="2800" baseline="-25000"/>
              <a:t> </a:t>
            </a:r>
            <a:r>
              <a:rPr lang="en-US" sz="2800"/>
              <a:t>levels drop to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30 mm Hg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baseline="-2500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00363"/>
            <a:ext cx="4572000" cy="395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Physiology: Pulmonary changes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Decreased P</a:t>
            </a:r>
            <a:r>
              <a:rPr lang="en-US" baseline="-25000"/>
              <a:t>CO</a:t>
            </a:r>
            <a:r>
              <a:rPr lang="en-US" baseline="-50000"/>
              <a:t>2</a:t>
            </a:r>
            <a:r>
              <a:rPr lang="en-US" baseline="-25000"/>
              <a:t> </a:t>
            </a:r>
            <a:r>
              <a:rPr lang="en-US"/>
              <a:t>level leads to a respiratory alkalosis</a:t>
            </a:r>
          </a:p>
          <a:p>
            <a:r>
              <a:rPr lang="en-US"/>
              <a:t>Compensation: bicarb goes down to 22 mmol/L</a:t>
            </a:r>
          </a:p>
          <a:p>
            <a:r>
              <a:rPr lang="en-US"/>
              <a:t>Thus in a pregnant woman with a normal P</a:t>
            </a:r>
            <a:r>
              <a:rPr lang="en-US" baseline="-25000"/>
              <a:t>CO</a:t>
            </a:r>
            <a:r>
              <a:rPr lang="en-US" baseline="-50000"/>
              <a:t>2</a:t>
            </a:r>
            <a:r>
              <a:rPr lang="en-US" baseline="-25000"/>
              <a:t> </a:t>
            </a:r>
            <a:r>
              <a:rPr lang="en-US"/>
              <a:t>level is concerning for impaired ventilation 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Physiology: Pulmonary changes</a:t>
            </a:r>
          </a:p>
        </p:txBody>
      </p:sp>
      <p:sp>
        <p:nvSpPr>
          <p:cNvPr id="4608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Differential?</a:t>
            </a:r>
          </a:p>
          <a:p>
            <a:pPr lvl="1"/>
            <a:r>
              <a:rPr lang="en-US"/>
              <a:t>Asthma</a:t>
            </a:r>
          </a:p>
          <a:p>
            <a:pPr lvl="1"/>
            <a:r>
              <a:rPr lang="en-US"/>
              <a:t>Physiological dyspnea of pregnancy</a:t>
            </a:r>
          </a:p>
          <a:p>
            <a:pPr lvl="1"/>
            <a:r>
              <a:rPr lang="en-US"/>
              <a:t>PE</a:t>
            </a:r>
          </a:p>
          <a:p>
            <a:pPr lvl="1"/>
            <a:r>
              <a:rPr lang="en-US"/>
              <a:t>Pulmonary edema</a:t>
            </a:r>
          </a:p>
          <a:p>
            <a:pPr lvl="1"/>
            <a:r>
              <a:rPr lang="en-US"/>
              <a:t>Peripartum cardiomyopathy</a:t>
            </a:r>
          </a:p>
          <a:p>
            <a:pPr lvl="1"/>
            <a:r>
              <a:rPr lang="en-US"/>
              <a:t>Amniotic fluid embolism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913</TotalTime>
  <Words>1552</Words>
  <Application>Microsoft Office PowerPoint</Application>
  <PresentationFormat>On-screen Show (4:3)</PresentationFormat>
  <Paragraphs>221</Paragraphs>
  <Slides>30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Glass Layers</vt:lpstr>
      <vt:lpstr>Asthma in Pregnancy</vt:lpstr>
      <vt:lpstr>A.B.</vt:lpstr>
      <vt:lpstr>A.B.</vt:lpstr>
      <vt:lpstr>A.B. </vt:lpstr>
      <vt:lpstr>A.B.</vt:lpstr>
      <vt:lpstr>Outline</vt:lpstr>
      <vt:lpstr>Physiology: Pulmonary changes</vt:lpstr>
      <vt:lpstr>Physiology: Pulmonary changes</vt:lpstr>
      <vt:lpstr>Physiology: Pulmonary changes</vt:lpstr>
      <vt:lpstr>Asthma</vt:lpstr>
      <vt:lpstr>Asthma</vt:lpstr>
      <vt:lpstr>Asthma in pregnancy</vt:lpstr>
      <vt:lpstr>Asthma in pregnancy</vt:lpstr>
      <vt:lpstr>Asthma in pregnancy </vt:lpstr>
      <vt:lpstr>Asthma Medications</vt:lpstr>
      <vt:lpstr>Asthma Medications</vt:lpstr>
      <vt:lpstr>A.B. </vt:lpstr>
      <vt:lpstr>Asthma exacerbations</vt:lpstr>
      <vt:lpstr>Asthma exacerbations</vt:lpstr>
      <vt:lpstr>Asthma exacerbations</vt:lpstr>
      <vt:lpstr>Asthma exacerbation</vt:lpstr>
      <vt:lpstr>Asthma exacerbations</vt:lpstr>
      <vt:lpstr>Patient education</vt:lpstr>
      <vt:lpstr>Intrapartum issues</vt:lpstr>
      <vt:lpstr>Intrapartum issues</vt:lpstr>
      <vt:lpstr>Intrapartum issues</vt:lpstr>
      <vt:lpstr>A.B. - Hospital course</vt:lpstr>
      <vt:lpstr>Summary</vt:lpstr>
      <vt:lpstr>Questions?</vt:lpstr>
      <vt:lpstr>References</vt:lpstr>
    </vt:vector>
  </TitlesOfParts>
  <Company>University of Vermont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Asthma and Pregnancy</dc:title>
  <dc:creator>jlhuang</dc:creator>
  <cp:lastModifiedBy>Rebecca Williams</cp:lastModifiedBy>
  <cp:revision>35</cp:revision>
  <dcterms:created xsi:type="dcterms:W3CDTF">2009-10-17T15:14:31Z</dcterms:created>
  <dcterms:modified xsi:type="dcterms:W3CDTF">2009-11-03T15:14:20Z</dcterms:modified>
</cp:coreProperties>
</file>