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68" r:id="rId3"/>
    <p:sldId id="258" r:id="rId4"/>
    <p:sldId id="272" r:id="rId5"/>
    <p:sldId id="265" r:id="rId6"/>
    <p:sldId id="266" r:id="rId7"/>
    <p:sldId id="267" r:id="rId8"/>
    <p:sldId id="270" r:id="rId9"/>
    <p:sldId id="259" r:id="rId10"/>
    <p:sldId id="274" r:id="rId11"/>
    <p:sldId id="260" r:id="rId12"/>
    <p:sldId id="271" r:id="rId13"/>
    <p:sldId id="263" r:id="rId14"/>
    <p:sldId id="261" r:id="rId15"/>
    <p:sldId id="262" r:id="rId16"/>
    <p:sldId id="275" r:id="rId17"/>
    <p:sldId id="269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81500" autoAdjust="0"/>
  </p:normalViewPr>
  <p:slideViewPr>
    <p:cSldViewPr>
      <p:cViewPr varScale="1">
        <p:scale>
          <a:sx n="64" d="100"/>
          <a:sy n="64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659D8-98A6-4B85-891C-8D77DEF28BA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27971-B952-499C-8542-A21C75987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fp.org/afp/2005/0715/p279.html#afp20050715p279-f3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entrez/query.fcgi?db=pubmed&amp;cmd=Retrieve&amp;dopt=Abstract&amp;list_uids=19933729&amp;" TargetMode="External"/><Relationship Id="rId3" Type="http://schemas.openxmlformats.org/officeDocument/2006/relationships/hyperlink" Target="http://www.cdc.gov/mmwr/preview/mmwrhtml/mm5339a1.htm" TargetMode="External"/><Relationship Id="rId7" Type="http://schemas.openxmlformats.org/officeDocument/2006/relationships/hyperlink" Target="http://www.ncbi.nlm.nih.gov/entrez/query.fcgi?cmd=retrieve&amp;db=pubmed&amp;list_uids=15821200&amp;dopt=Abstract&amp;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entrez/query.fcgi?cmd=Retrieve&amp;db=pubmed&amp;dopt=Abstract&amp;list_uids=8632944&amp;" TargetMode="External"/><Relationship Id="rId11" Type="http://schemas.openxmlformats.org/officeDocument/2006/relationships/hyperlink" Target="http://www.ncbi.nlm.nih.gov/entrez/query.fcgi?cmd=Retrieve&amp;db=pubmed&amp;dopt=Abstract&amp;list_uids=11777801&amp;" TargetMode="External"/><Relationship Id="rId5" Type="http://schemas.openxmlformats.org/officeDocument/2006/relationships/hyperlink" Target="http://www.ncbi.nlm.nih.gov/entrez/query.fcgi?db=pubmed&amp;cmd=Retrieve&amp;dopt=Abstract&amp;list_uids=18700893&amp;" TargetMode="External"/><Relationship Id="rId10" Type="http://schemas.openxmlformats.org/officeDocument/2006/relationships/hyperlink" Target="http://www.tobacco-facts.net/smoking-facts/pregnancy-smoking-facts" TargetMode="External"/><Relationship Id="rId4" Type="http://schemas.openxmlformats.org/officeDocument/2006/relationships/hyperlink" Target="http://www.ncbi.nlm.nih.gov/entrez/query.fcgi?cmd=retrieve&amp;db=pubmed&amp;list_uids=16158480&amp;dopt=Abstract&amp;" TargetMode="External"/><Relationship Id="rId9" Type="http://schemas.openxmlformats.org/officeDocument/2006/relationships/hyperlink" Target="http://www.ncbi.nlm.nih.gov/entrez/query.fcgi?cmd=Retrieve&amp;db=pubmed&amp;dopt=Abstract&amp;list_uids=15198947&amp;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slothian.scot.nhs.uk/news/annual_reports/publichealth/2005/ar2003/ch4/04.html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entrez/query.fcgi?cmd=Retrieve&amp;db=pubmed&amp;dopt=Abstract&amp;list_uids=11228023&amp;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americanpregnancy.org/pregnancyhealth/illegaldrugs.html" TargetMode="External"/><Relationship Id="rId4" Type="http://schemas.openxmlformats.org/officeDocument/2006/relationships/hyperlink" Target="http://www.ncbi.nlm.nih.gov/entrez/query.fcgi?db=pubmed&amp;cmd=Retrieve&amp;dopt=Abstract&amp;list_uids=18216735&amp;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entrez/query.fcgi?db=pubmed&amp;cmd=Retrieve&amp;dopt=Abstract&amp;list_uids=17893189&amp;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entrez/query.fcgi?cmd=Retrieve&amp;db=pubmed&amp;dopt=Abstract&amp;list_uids=15173491&amp;" TargetMode="External"/><Relationship Id="rId5" Type="http://schemas.openxmlformats.org/officeDocument/2006/relationships/hyperlink" Target="http://www.ncbi.nlm.nih.gov/entrez/query.fcgi?cmd=Retrieve&amp;db=PubMed&amp;list_uids=11268270&amp;dopt=Abstract&amp;" TargetMode="External"/><Relationship Id="rId4" Type="http://schemas.openxmlformats.org/officeDocument/2006/relationships/hyperlink" Target="http://www.ncbi.nlm.nih.gov/entrez/query.fcgi?cmd=Retrieve&amp;db=PubMed&amp;list_uids=11960537&amp;dopt=Abstract&amp;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entrez/query.fcgi?cmd=Retrieve&amp;db=pubmed&amp;dopt=Abstract&amp;list_uids=15173491&amp;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cbi.nlm.nih.gov/entrez/query.fcgi?db=pubmed&amp;cmd=Retrieve&amp;dopt=Abstract&amp;list_uids=9776530&amp;" TargetMode="Externa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entrez/query.fcgi?cmd=retrieve&amp;db=pubmed&amp;list_uids=12576263&amp;dopt=Abstract&amp;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cbi.nlm.nih.gov/entrez/query.fcgi?cmd=Retrieve&amp;db=pubmed&amp;dopt=Abstract&amp;list_uids=15703775&amp;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entrez/query.fcgi?cmd=Retrieve&amp;db=PubMed&amp;list_uids=12695315&amp;dopt=Abstract&amp;" TargetMode="External"/><Relationship Id="rId3" Type="http://schemas.openxmlformats.org/officeDocument/2006/relationships/hyperlink" Target="http://www.ncbi.nlm.nih.gov/entrez/query.fcgi?cmd=Retrieve&amp;db=pubmed&amp;dopt=Abstract&amp;list_uids=9270952&amp;" TargetMode="External"/><Relationship Id="rId7" Type="http://schemas.openxmlformats.org/officeDocument/2006/relationships/hyperlink" Target="http://www.ncbi.nlm.nih.gov/entrez/query.fcgi?cmd=Retrieve&amp;db=pubmed&amp;dopt=Abstract&amp;list_uids=9344050&amp;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entrez/query.fcgi?db=pubmed&amp;cmd=Retrieve&amp;dopt=Abstract&amp;list_uids=19047223&amp;" TargetMode="External"/><Relationship Id="rId5" Type="http://schemas.openxmlformats.org/officeDocument/2006/relationships/hyperlink" Target="http://www.ncbi.nlm.nih.gov/entrez/query.fcgi?cmd=Retrieve&amp;db=PubMed&amp;list_uids=11483844&amp;dopt=Abstract&amp;" TargetMode="External"/><Relationship Id="rId4" Type="http://schemas.openxmlformats.org/officeDocument/2006/relationships/hyperlink" Target="http://www.ncbi.nlm.nih.gov/entrez/query.fcgi?cmd=Retrieve&amp;db=PubMed&amp;list_uids=11836194&amp;dopt=Abstract&amp;" TargetMode="External"/><Relationship Id="rId9" Type="http://schemas.openxmlformats.org/officeDocument/2006/relationships/hyperlink" Target="http://www.ncbi.nlm.nih.gov/entrez/query.fcgi?db=pubmed&amp;cmd=Retrieve&amp;dopt=Abstract&amp;list_uids=16493450&amp;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http://www.aafp.org/afp/2005/0715/p279.html#afp20050715p279-f3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900" baseline="0" dirty="0" smtClean="0">
                <a:solidFill>
                  <a:schemeClr val="bg1"/>
                </a:solidFill>
              </a:rPr>
              <a:t>(</a:t>
            </a:r>
            <a:r>
              <a:rPr lang="en-US" sz="900" baseline="0" dirty="0" smtClean="0">
                <a:solidFill>
                  <a:schemeClr val="bg1"/>
                </a:solidFill>
                <a:hlinkClick r:id="rId3"/>
              </a:rPr>
              <a:t>MMWR 2004 Oct 8;53(39):911</a:t>
            </a:r>
            <a:r>
              <a:rPr lang="en-US" sz="900" baseline="0" dirty="0" smtClean="0">
                <a:solidFill>
                  <a:schemeClr val="bg1"/>
                </a:solidFill>
              </a:rPr>
              <a:t>) </a:t>
            </a:r>
          </a:p>
          <a:p>
            <a:r>
              <a:rPr lang="en-US" sz="900" baseline="0" dirty="0" smtClean="0">
                <a:solidFill>
                  <a:schemeClr val="bg1"/>
                </a:solidFill>
              </a:rPr>
              <a:t>(</a:t>
            </a:r>
            <a:r>
              <a:rPr lang="en-US" sz="900" baseline="0" dirty="0" smtClean="0">
                <a:solidFill>
                  <a:schemeClr val="bg1"/>
                </a:solidFill>
                <a:hlinkClick r:id="rId4"/>
              </a:rPr>
              <a:t>Croat Med J 2005 Oct;46(5):832</a:t>
            </a:r>
            <a:r>
              <a:rPr lang="en-US" sz="900" baseline="0" dirty="0" smtClean="0">
                <a:solidFill>
                  <a:schemeClr val="bg1"/>
                </a:solidFill>
              </a:rPr>
              <a:t>) (</a:t>
            </a:r>
            <a:r>
              <a:rPr lang="en-US" sz="900" baseline="0" dirty="0" smtClean="0">
                <a:solidFill>
                  <a:schemeClr val="bg1"/>
                </a:solidFill>
                <a:hlinkClick r:id="rId5"/>
              </a:rPr>
              <a:t>BJOG 2008 Oct;115(11):1428</a:t>
            </a:r>
            <a:r>
              <a:rPr lang="en-US" sz="900" baseline="0" dirty="0" smtClean="0">
                <a:solidFill>
                  <a:schemeClr val="bg1"/>
                </a:solidFill>
              </a:rPr>
              <a:t>) </a:t>
            </a:r>
          </a:p>
          <a:p>
            <a:r>
              <a:rPr lang="en-US" sz="900" baseline="0" dirty="0" smtClean="0">
                <a:solidFill>
                  <a:schemeClr val="bg1"/>
                </a:solidFill>
              </a:rPr>
              <a:t>(</a:t>
            </a:r>
            <a:r>
              <a:rPr lang="en-US" sz="900" baseline="0" dirty="0" smtClean="0">
                <a:solidFill>
                  <a:schemeClr val="bg1"/>
                </a:solidFill>
                <a:hlinkClick r:id="rId6"/>
              </a:rPr>
              <a:t>Pediatrics 1996 Apr;97(4):547</a:t>
            </a:r>
            <a:r>
              <a:rPr lang="en-US" sz="900" baseline="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900" baseline="0" dirty="0" smtClean="0">
                <a:solidFill>
                  <a:schemeClr val="bg1"/>
                </a:solidFill>
              </a:rPr>
              <a:t>(Am J </a:t>
            </a:r>
            <a:r>
              <a:rPr lang="en-US" sz="900" baseline="0" dirty="0" err="1" smtClean="0">
                <a:solidFill>
                  <a:schemeClr val="bg1"/>
                </a:solidFill>
              </a:rPr>
              <a:t>Obstet</a:t>
            </a:r>
            <a:r>
              <a:rPr lang="en-US" sz="900" baseline="0" dirty="0" smtClean="0">
                <a:solidFill>
                  <a:schemeClr val="bg1"/>
                </a:solidFill>
              </a:rPr>
              <a:t> Gynecol. 2008 Jan;198(1):66.e1-6</a:t>
            </a:r>
            <a:r>
              <a:rPr lang="nl-NL" sz="900" baseline="0" dirty="0" smtClean="0">
                <a:solidFill>
                  <a:schemeClr val="bg1"/>
                </a:solidFill>
              </a:rPr>
              <a:t>.)</a:t>
            </a:r>
          </a:p>
          <a:p>
            <a:r>
              <a:rPr lang="nl-NL" sz="900" baseline="0" dirty="0" smtClean="0">
                <a:solidFill>
                  <a:schemeClr val="bg1"/>
                </a:solidFill>
              </a:rPr>
              <a:t>(Obstet Gynecol. 2006 Jan;107(1):51-7.)</a:t>
            </a:r>
            <a:endParaRPr lang="en-US" sz="900" baseline="0" dirty="0" smtClean="0">
              <a:solidFill>
                <a:schemeClr val="bg1"/>
              </a:solidFill>
            </a:endParaRPr>
          </a:p>
          <a:p>
            <a:r>
              <a:rPr lang="en-US" sz="900" baseline="0" dirty="0" smtClean="0">
                <a:solidFill>
                  <a:schemeClr val="bg1"/>
                </a:solidFill>
                <a:hlinkClick r:id="rId7"/>
              </a:rPr>
              <a:t>Chest 2005 Apr;127(4):1232</a:t>
            </a:r>
            <a:endParaRPr lang="en-US" sz="900" baseline="0" dirty="0" smtClean="0">
              <a:solidFill>
                <a:schemeClr val="bg1"/>
              </a:solidFill>
            </a:endParaRPr>
          </a:p>
          <a:p>
            <a:r>
              <a:rPr lang="en-US" sz="900" baseline="0" dirty="0" smtClean="0">
                <a:solidFill>
                  <a:schemeClr val="bg1"/>
                </a:solidFill>
                <a:hlinkClick r:id="rId8"/>
              </a:rPr>
              <a:t>Pediatrics 2009 Dec;124(6):e1054</a:t>
            </a:r>
            <a:endParaRPr lang="en-US" sz="900" baseline="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900" baseline="0" dirty="0" smtClean="0">
                <a:solidFill>
                  <a:schemeClr val="bg1"/>
                </a:solidFill>
                <a:hlinkClick r:id="rId9"/>
              </a:rPr>
              <a:t>BMJ 2004 Jun 26;328(7455):1538</a:t>
            </a:r>
            <a:endParaRPr lang="nl-NL" sz="900" baseline="0" dirty="0" smtClean="0">
              <a:solidFill>
                <a:schemeClr val="bg1"/>
              </a:solidFill>
            </a:endParaRPr>
          </a:p>
          <a:p>
            <a:r>
              <a:rPr lang="en-US" sz="900" dirty="0" smtClean="0">
                <a:hlinkClick r:id="rId10"/>
              </a:rPr>
              <a:t>http://www.tobacco-facts.net/smoking-facts/pregnancy-smoking-facts</a:t>
            </a:r>
            <a:endParaRPr lang="en-US" sz="900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 J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Med. 1999 Apr;16(3):208-15.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BMJ 2002 Jan 5;324(7328):26</a:t>
            </a:r>
            <a:endParaRPr lang="en-US" sz="900" baseline="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http://www.nhslothian.scot.nhs.uk/news/annual_reports/publichealth/2005/ar2003/ch4/04.html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Neurotoxicol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Teratol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1999 Sep-Oct;21(5):513-25.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 J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Perinatol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1990 Jan;7(1):36-8.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BJOG 2002 Jan;109(1):21-7.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Can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Fam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Physician 2001 Feb;47:263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J Am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Acad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Child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Adolesc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Psychiatry 2008 Mar;47(3):254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hlinkClick r:id="rId5"/>
              </a:rPr>
              <a:t>http://www.americanpregnancy.org/pregnancyhealth/illegaldrugs.html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Pediatrics 2007 Oct;120(4):e1017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JAMA 2002 Apr 17;287(15):1952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JAMA 2001 Mar 28;285(12):1613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Pediatrics 2004 Jun;113(6):1677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Pediatrics 2004 Jun;113(6):1677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Eur J Pediatr 1998 Sep;157(9):724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Obstet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Gynecol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2003 Feb;101(2):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374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J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Perinatol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2005 Jun;25(6):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368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National survey in US, pregnancy-related abstinence of cigarettes, alcohol, illicit drugs were 40, 74, and 57%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Epidemiology 1997 Sep;8(5):509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smtClean="0">
                <a:hlinkClick r:id="rId4"/>
              </a:rPr>
              <a:t>Am J </a:t>
            </a:r>
            <a:r>
              <a:rPr lang="en-US" dirty="0" err="1" smtClean="0">
                <a:hlinkClick r:id="rId4"/>
              </a:rPr>
              <a:t>Epidemiol</a:t>
            </a:r>
            <a:r>
              <a:rPr lang="en-US" dirty="0" smtClean="0">
                <a:hlinkClick r:id="rId4"/>
              </a:rPr>
              <a:t> 2002 Feb 15;155(4):305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smtClean="0">
                <a:hlinkClick r:id="rId5"/>
              </a:rPr>
              <a:t>Pediatrics 2001 Aug;108(2):e34 </a:t>
            </a:r>
            <a:r>
              <a:rPr lang="en-US" dirty="0" smtClean="0"/>
              <a:t>) (</a:t>
            </a:r>
            <a:r>
              <a:rPr lang="en-US" dirty="0" smtClean="0">
                <a:hlinkClick r:id="rId6"/>
              </a:rPr>
              <a:t>Pediatrics 2008 Dec;122(6):e1225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smtClean="0">
                <a:hlinkClick r:id="rId7"/>
              </a:rPr>
              <a:t>Dev Med Child </a:t>
            </a:r>
            <a:r>
              <a:rPr lang="en-US" dirty="0" err="1" smtClean="0">
                <a:hlinkClick r:id="rId7"/>
              </a:rPr>
              <a:t>Neurol</a:t>
            </a:r>
            <a:r>
              <a:rPr lang="en-US" dirty="0" smtClean="0">
                <a:hlinkClick r:id="rId7"/>
              </a:rPr>
              <a:t> 1997 Sep;39(9):583</a:t>
            </a:r>
            <a:r>
              <a:rPr lang="en-US" dirty="0" smtClean="0"/>
              <a:t> )</a:t>
            </a:r>
          </a:p>
          <a:p>
            <a:r>
              <a:rPr lang="en-US" dirty="0" smtClean="0"/>
              <a:t>(</a:t>
            </a:r>
            <a:r>
              <a:rPr lang="pl-PL" dirty="0" smtClean="0">
                <a:hlinkClick r:id="rId8"/>
              </a:rPr>
              <a:t>Arch Gen Psychiatry 2003 Apr;60(4):377</a:t>
            </a:r>
            <a:r>
              <a:rPr lang="en-US" dirty="0" smtClean="0"/>
              <a:t>)</a:t>
            </a:r>
          </a:p>
          <a:p>
            <a:r>
              <a:rPr lang="fr-FR" dirty="0" smtClean="0"/>
              <a:t>(</a:t>
            </a:r>
            <a:r>
              <a:rPr lang="fr-FR" dirty="0" err="1" smtClean="0">
                <a:hlinkClick r:id="rId9"/>
              </a:rPr>
              <a:t>Eur</a:t>
            </a:r>
            <a:r>
              <a:rPr lang="fr-FR" dirty="0" smtClean="0">
                <a:hlinkClick r:id="rId9"/>
              </a:rPr>
              <a:t> J Clin </a:t>
            </a:r>
            <a:r>
              <a:rPr lang="fr-FR" dirty="0" err="1" smtClean="0">
                <a:hlinkClick r:id="rId9"/>
              </a:rPr>
              <a:t>Nutr</a:t>
            </a:r>
            <a:r>
              <a:rPr lang="fr-FR" dirty="0" smtClean="0">
                <a:hlinkClick r:id="rId9"/>
              </a:rPr>
              <a:t> 2006 Sep;60(9):1062</a:t>
            </a:r>
            <a:r>
              <a:rPr lang="fr-FR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7971-B952-499C-8542-A21C759871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89F199-0D3E-45DF-BC39-9FB567C0C49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1BA5A2-466A-4E5A-BBF5-2B0169B6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Substance Abuse in Pregnancy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Sophia Y. </a:t>
            </a:r>
            <a:r>
              <a:rPr lang="en-US" dirty="0" err="1" smtClean="0"/>
              <a:t>Feng</a:t>
            </a:r>
            <a:r>
              <a:rPr lang="en-US" dirty="0" smtClean="0"/>
              <a:t>, MD</a:t>
            </a:r>
          </a:p>
          <a:p>
            <a:r>
              <a:rPr lang="en-US" dirty="0" smtClean="0"/>
              <a:t>Family Medicine</a:t>
            </a:r>
          </a:p>
          <a:p>
            <a:r>
              <a:rPr lang="en-US" dirty="0" smtClean="0"/>
              <a:t>January 12,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Alcohol Syndrome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CDC diagnostic criteria, requires all three:</a:t>
            </a:r>
          </a:p>
          <a:p>
            <a:pPr lvl="1"/>
            <a:r>
              <a:rPr lang="en-US" sz="2400" dirty="0" smtClean="0"/>
              <a:t>Growth problems</a:t>
            </a:r>
          </a:p>
          <a:p>
            <a:pPr lvl="1"/>
            <a:r>
              <a:rPr lang="en-US" sz="2400" dirty="0" smtClean="0"/>
              <a:t>Facial </a:t>
            </a:r>
            <a:r>
              <a:rPr lang="en-US" sz="2400" dirty="0" err="1" smtClean="0"/>
              <a:t>dysmorphia</a:t>
            </a:r>
            <a:endParaRPr lang="en-US" sz="2400" dirty="0" smtClean="0"/>
          </a:p>
          <a:p>
            <a:pPr lvl="2"/>
            <a:r>
              <a:rPr lang="en-US" sz="2200" dirty="0" smtClean="0"/>
              <a:t>smooth </a:t>
            </a:r>
            <a:r>
              <a:rPr lang="en-US" sz="2200" dirty="0" err="1" smtClean="0"/>
              <a:t>philtrum</a:t>
            </a:r>
            <a:r>
              <a:rPr lang="en-US" sz="2200" dirty="0" smtClean="0"/>
              <a:t>,</a:t>
            </a:r>
          </a:p>
          <a:p>
            <a:pPr lvl="2"/>
            <a:r>
              <a:rPr lang="en-US" sz="2200" dirty="0" smtClean="0"/>
              <a:t>thin vermillion border</a:t>
            </a:r>
          </a:p>
          <a:p>
            <a:pPr lvl="2"/>
            <a:r>
              <a:rPr lang="en-US" sz="2200" dirty="0" smtClean="0"/>
              <a:t> short </a:t>
            </a:r>
            <a:r>
              <a:rPr lang="en-US" sz="2200" dirty="0" err="1" smtClean="0"/>
              <a:t>palpebral</a:t>
            </a:r>
            <a:r>
              <a:rPr lang="en-US" sz="2200" dirty="0" smtClean="0"/>
              <a:t> fissures</a:t>
            </a:r>
          </a:p>
          <a:p>
            <a:pPr lvl="1"/>
            <a:r>
              <a:rPr lang="en-US" sz="2400" dirty="0" smtClean="0"/>
              <a:t>CNS abnormalities</a:t>
            </a:r>
            <a:endParaRPr lang="en-US" sz="2400" dirty="0"/>
          </a:p>
        </p:txBody>
      </p:sp>
      <p:pic>
        <p:nvPicPr>
          <p:cNvPr id="7" name="Picture 4" descr="http://www.brocku.ca/vrbaby/VPL/fasface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4098387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Impaired O2 delivery, nicotine-induced vasospasm, carbon monoxide, other chemicals, chromosomal instability, lung development</a:t>
            </a:r>
          </a:p>
          <a:p>
            <a:r>
              <a:rPr lang="en-US" dirty="0" smtClean="0"/>
              <a:t>Preterm delivery, low birth weight (&lt;2500 g), small for gestational age, PPROM,  placenta </a:t>
            </a:r>
            <a:r>
              <a:rPr lang="en-US" dirty="0" err="1" smtClean="0"/>
              <a:t>previa</a:t>
            </a:r>
            <a:r>
              <a:rPr lang="en-US" dirty="0" smtClean="0"/>
              <a:t>, abruption, IUFD</a:t>
            </a:r>
          </a:p>
          <a:p>
            <a:r>
              <a:rPr lang="en-US" dirty="0" smtClean="0"/>
              <a:t>SIDS</a:t>
            </a:r>
            <a:r>
              <a:rPr lang="en-US" dirty="0" smtClean="0"/>
              <a:t>, </a:t>
            </a:r>
            <a:r>
              <a:rPr lang="en-US" dirty="0" smtClean="0"/>
              <a:t>asthma, </a:t>
            </a:r>
            <a:r>
              <a:rPr lang="en-US" dirty="0" err="1" smtClean="0"/>
              <a:t>otitis</a:t>
            </a:r>
            <a:r>
              <a:rPr lang="en-US" dirty="0" smtClean="0"/>
              <a:t> media</a:t>
            </a:r>
            <a:endParaRPr lang="en-US" dirty="0" smtClean="0"/>
          </a:p>
          <a:p>
            <a:r>
              <a:rPr lang="en-US" dirty="0" smtClean="0"/>
              <a:t>Idiopathic mental </a:t>
            </a:r>
            <a:r>
              <a:rPr lang="en-US" dirty="0" smtClean="0"/>
              <a:t>retardation, ADHD</a:t>
            </a:r>
          </a:p>
          <a:p>
            <a:r>
              <a:rPr lang="en-US" dirty="0" smtClean="0"/>
              <a:t>Obesity and diabetes in adult offspring</a:t>
            </a:r>
            <a:endParaRPr lang="en-US" dirty="0" smtClean="0"/>
          </a:p>
          <a:p>
            <a:r>
              <a:rPr lang="nl-NL" dirty="0" smtClean="0"/>
              <a:t>Smoking </a:t>
            </a:r>
            <a:r>
              <a:rPr lang="nl-NL" dirty="0" smtClean="0"/>
              <a:t>and use of nicotine substitutes in first 12 weeks, slight risk of congenial </a:t>
            </a:r>
            <a:r>
              <a:rPr lang="nl-NL" dirty="0" smtClean="0"/>
              <a:t>malformations</a:t>
            </a:r>
          </a:p>
          <a:p>
            <a:r>
              <a:rPr lang="nl-NL" dirty="0" smtClean="0"/>
              <a:t>Pharmacotherapy for those who are unlikely to quit</a:t>
            </a:r>
            <a:endParaRPr lang="nl-NL" dirty="0" smtClean="0"/>
          </a:p>
          <a:p>
            <a:r>
              <a:rPr lang="en-US" dirty="0" smtClean="0"/>
              <a:t>Interestingly, </a:t>
            </a:r>
            <a:r>
              <a:rPr lang="en-US" i="1" dirty="0" smtClean="0"/>
              <a:t>decreased</a:t>
            </a:r>
            <a:r>
              <a:rPr lang="en-US" dirty="0" smtClean="0"/>
              <a:t> risk of preeclampsia</a:t>
            </a:r>
            <a:endParaRPr lang="en-US" dirty="0" smtClean="0"/>
          </a:p>
          <a:p>
            <a:pPr>
              <a:buNone/>
            </a:pPr>
            <a:endParaRPr lang="nl-NL" dirty="0" smtClean="0"/>
          </a:p>
        </p:txBody>
      </p:sp>
      <p:pic>
        <p:nvPicPr>
          <p:cNvPr id="6" name="Picture 5" descr="pregsmok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25093" y="76200"/>
            <a:ext cx="2037907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C:\Users\Sophia Feng\Desktop\pregnant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752600"/>
            <a:ext cx="3235451" cy="4191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23622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Remember, patients may abuse multiple substances…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7091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common illicit substance used in pregnancy</a:t>
            </a:r>
          </a:p>
          <a:p>
            <a:r>
              <a:rPr lang="en-US" dirty="0" smtClean="0"/>
              <a:t>Detectable in urine for weeks</a:t>
            </a:r>
          </a:p>
          <a:p>
            <a:r>
              <a:rPr lang="en-US" dirty="0" smtClean="0"/>
              <a:t>Adverse effects inconclusive: association </a:t>
            </a:r>
            <a:r>
              <a:rPr lang="en-US" dirty="0" smtClean="0"/>
              <a:t>with sleep disturbance, hyperactivity, inattention, poorer visual problem-solving skills and delinquency</a:t>
            </a:r>
          </a:p>
          <a:p>
            <a:r>
              <a:rPr lang="en-US" dirty="0" smtClean="0"/>
              <a:t>S</a:t>
            </a:r>
            <a:r>
              <a:rPr lang="en-US" dirty="0" smtClean="0"/>
              <a:t>mall </a:t>
            </a:r>
            <a:r>
              <a:rPr lang="en-US" dirty="0" smtClean="0"/>
              <a:t>head </a:t>
            </a:r>
            <a:r>
              <a:rPr lang="en-US" dirty="0" smtClean="0"/>
              <a:t>circumference?</a:t>
            </a:r>
            <a:endParaRPr lang="en-US" dirty="0" smtClean="0"/>
          </a:p>
          <a:p>
            <a:r>
              <a:rPr lang="en-US" dirty="0" smtClean="0"/>
              <a:t>Strongly </a:t>
            </a:r>
            <a:r>
              <a:rPr lang="en-US" dirty="0" smtClean="0"/>
              <a:t>associated </a:t>
            </a:r>
            <a:r>
              <a:rPr lang="en-US" dirty="0" smtClean="0"/>
              <a:t>with </a:t>
            </a:r>
            <a:r>
              <a:rPr lang="en-US" dirty="0" smtClean="0"/>
              <a:t>concomitant use of cigarettes and alcohol</a:t>
            </a:r>
          </a:p>
          <a:p>
            <a:r>
              <a:rPr lang="en-US" dirty="0" smtClean="0"/>
              <a:t>Decreased </a:t>
            </a:r>
            <a:r>
              <a:rPr lang="en-US" dirty="0" smtClean="0"/>
              <a:t>intelligence testing </a:t>
            </a:r>
            <a:r>
              <a:rPr lang="en-US" dirty="0" smtClean="0"/>
              <a:t>scores</a:t>
            </a:r>
          </a:p>
          <a:p>
            <a:r>
              <a:rPr lang="en-US" dirty="0" smtClean="0"/>
              <a:t>leukemia, </a:t>
            </a:r>
            <a:r>
              <a:rPr lang="en-US" dirty="0" err="1" smtClean="0"/>
              <a:t>rhabdomyosarcoma</a:t>
            </a:r>
            <a:r>
              <a:rPr lang="en-US" dirty="0" smtClean="0"/>
              <a:t>, </a:t>
            </a:r>
            <a:r>
              <a:rPr lang="en-US" dirty="0" err="1" smtClean="0"/>
              <a:t>astrocytoma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2290" name="Picture 2" descr="C:\Users\Sophia Feng\Desktop\illigaldrugs-pq223762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057400"/>
            <a:ext cx="2095500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Crosses the placenta </a:t>
            </a:r>
            <a:r>
              <a:rPr lang="en-US" dirty="0" smtClean="0"/>
              <a:t>and fetal blood-brain </a:t>
            </a:r>
            <a:r>
              <a:rPr lang="en-US" dirty="0" smtClean="0"/>
              <a:t>barrier</a:t>
            </a:r>
          </a:p>
          <a:p>
            <a:r>
              <a:rPr lang="en-US" dirty="0" smtClean="0"/>
              <a:t>Vasoconstriction, hypertension</a:t>
            </a:r>
            <a:r>
              <a:rPr lang="en-US" dirty="0" smtClean="0"/>
              <a:t>, may mimic preeclampsia</a:t>
            </a:r>
          </a:p>
          <a:p>
            <a:r>
              <a:rPr lang="en-US" dirty="0" smtClean="0"/>
              <a:t>Spontaneous AB, </a:t>
            </a:r>
            <a:r>
              <a:rPr lang="en-US" dirty="0" smtClean="0"/>
              <a:t>prematurity, </a:t>
            </a:r>
            <a:r>
              <a:rPr lang="en-US" dirty="0" err="1" smtClean="0"/>
              <a:t>abruptio</a:t>
            </a:r>
            <a:r>
              <a:rPr lang="en-US" dirty="0" smtClean="0"/>
              <a:t> </a:t>
            </a:r>
            <a:r>
              <a:rPr lang="en-US" dirty="0" err="1" smtClean="0"/>
              <a:t>placentae</a:t>
            </a:r>
            <a:r>
              <a:rPr lang="en-US" dirty="0" smtClean="0"/>
              <a:t>, fetal death, decreased </a:t>
            </a:r>
            <a:r>
              <a:rPr lang="en-US" dirty="0" smtClean="0"/>
              <a:t>growth (birth </a:t>
            </a:r>
            <a:r>
              <a:rPr lang="en-US" dirty="0" smtClean="0"/>
              <a:t>weight, length, head </a:t>
            </a:r>
            <a:r>
              <a:rPr lang="en-US" dirty="0" smtClean="0"/>
              <a:t>circumference), neonatal tachycardia, cerebral infarction</a:t>
            </a:r>
          </a:p>
          <a:p>
            <a:r>
              <a:rPr lang="en-US" dirty="0" smtClean="0"/>
              <a:t>“crack babies” – jittery/tremors, high-pitched cry, irritability, excessive suck, </a:t>
            </a:r>
            <a:r>
              <a:rPr lang="en-US" dirty="0" err="1" smtClean="0"/>
              <a:t>hyperalertness</a:t>
            </a:r>
            <a:r>
              <a:rPr lang="en-US" dirty="0" smtClean="0"/>
              <a:t>, autonomic instability</a:t>
            </a:r>
            <a:endParaRPr lang="en-US" dirty="0" smtClean="0"/>
          </a:p>
          <a:p>
            <a:r>
              <a:rPr lang="en-US" dirty="0" smtClean="0"/>
              <a:t>Associated with delayed cognitive, language development?</a:t>
            </a:r>
            <a:endParaRPr lang="en-US" dirty="0" smtClean="0"/>
          </a:p>
          <a:p>
            <a:r>
              <a:rPr lang="en-US" dirty="0" smtClean="0"/>
              <a:t>Beta-blockers contraindicated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10242" name="Picture 2" descr="C:\Users\Sophia Feng\Desktop\pregnant-coca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3150" y="5257800"/>
            <a:ext cx="2533650" cy="1328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Preeclampsia, 3</a:t>
            </a:r>
            <a:r>
              <a:rPr lang="en-US" baseline="30000" dirty="0" smtClean="0"/>
              <a:t>rd</a:t>
            </a:r>
            <a:r>
              <a:rPr lang="en-US" dirty="0" smtClean="0"/>
              <a:t> trimester </a:t>
            </a:r>
            <a:r>
              <a:rPr lang="en-US" dirty="0" smtClean="0"/>
              <a:t>bleeding, </a:t>
            </a:r>
            <a:r>
              <a:rPr lang="en-US" dirty="0" err="1" smtClean="0"/>
              <a:t>malpresentation</a:t>
            </a:r>
            <a:r>
              <a:rPr lang="en-US" dirty="0" smtClean="0"/>
              <a:t>, </a:t>
            </a:r>
            <a:r>
              <a:rPr lang="en-US" dirty="0" err="1" smtClean="0"/>
              <a:t>nonreassuring</a:t>
            </a:r>
            <a:r>
              <a:rPr lang="en-US" dirty="0" smtClean="0"/>
              <a:t> fetal status,</a:t>
            </a:r>
            <a:r>
              <a:rPr lang="en-US" dirty="0"/>
              <a:t> </a:t>
            </a:r>
            <a:r>
              <a:rPr lang="en-US" dirty="0" err="1" smtClean="0"/>
              <a:t>meconium</a:t>
            </a:r>
            <a:r>
              <a:rPr lang="en-US" dirty="0" smtClean="0"/>
              <a:t>, low birth weight, </a:t>
            </a:r>
            <a:r>
              <a:rPr lang="en-US" dirty="0" smtClean="0"/>
              <a:t>IUFD, prematurity</a:t>
            </a:r>
          </a:p>
          <a:p>
            <a:r>
              <a:rPr lang="en-US" dirty="0" smtClean="0"/>
              <a:t>N</a:t>
            </a:r>
            <a:r>
              <a:rPr lang="en-US" dirty="0" smtClean="0"/>
              <a:t>eonatal </a:t>
            </a:r>
            <a:r>
              <a:rPr lang="en-US" dirty="0" smtClean="0"/>
              <a:t>abstinence </a:t>
            </a:r>
            <a:r>
              <a:rPr lang="en-US" dirty="0" smtClean="0"/>
              <a:t>syndrome (NAS) – increased autonomic reactivity, withdrawal symptoms begin 24 hours after birth, 40 hours with methadone or </a:t>
            </a:r>
            <a:r>
              <a:rPr lang="en-US" dirty="0" err="1" smtClean="0"/>
              <a:t>buprenorphine</a:t>
            </a:r>
            <a:endParaRPr lang="en-US" dirty="0" smtClean="0"/>
          </a:p>
          <a:p>
            <a:r>
              <a:rPr lang="en-US" dirty="0" smtClean="0"/>
              <a:t>Prematurity – reduced risk</a:t>
            </a:r>
            <a:endParaRPr lang="en-US" dirty="0" smtClean="0"/>
          </a:p>
          <a:p>
            <a:r>
              <a:rPr lang="en-US" dirty="0" smtClean="0"/>
              <a:t>Supportive therapy</a:t>
            </a:r>
            <a:endParaRPr lang="en-US" dirty="0" smtClean="0"/>
          </a:p>
          <a:p>
            <a:r>
              <a:rPr lang="en-US" dirty="0" smtClean="0"/>
              <a:t>Psychomotor and neurologic abnormalities, SIDS</a:t>
            </a:r>
            <a:endParaRPr lang="en-US" dirty="0" smtClean="0"/>
          </a:p>
          <a:p>
            <a:r>
              <a:rPr lang="en-US" dirty="0" smtClean="0"/>
              <a:t>Adverse developmental outcomes? </a:t>
            </a:r>
            <a:endParaRPr lang="en-US" dirty="0" smtClean="0"/>
          </a:p>
          <a:p>
            <a:r>
              <a:rPr lang="en-US" dirty="0" smtClean="0"/>
              <a:t>Methadone treatment used in pregnancy, not associated with birth defects</a:t>
            </a:r>
          </a:p>
          <a:p>
            <a:r>
              <a:rPr lang="en-US" dirty="0" err="1" smtClean="0"/>
              <a:t>Buprenorphine</a:t>
            </a:r>
            <a:r>
              <a:rPr lang="en-US" dirty="0" smtClean="0"/>
              <a:t>, good alternative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– at each visit</a:t>
            </a:r>
          </a:p>
          <a:p>
            <a:r>
              <a:rPr lang="en-US" dirty="0" smtClean="0"/>
              <a:t>Advise - cessation</a:t>
            </a:r>
          </a:p>
          <a:p>
            <a:r>
              <a:rPr lang="en-US" dirty="0" smtClean="0"/>
              <a:t>Assess - willingness</a:t>
            </a:r>
          </a:p>
          <a:p>
            <a:r>
              <a:rPr lang="en-US" dirty="0" smtClean="0"/>
              <a:t>Assist – establish a plan</a:t>
            </a:r>
          </a:p>
          <a:p>
            <a:r>
              <a:rPr lang="en-US" dirty="0" smtClean="0"/>
              <a:t>Arrange – follow up, referrals, support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“Alcohol intake and pregnancy”</a:t>
            </a:r>
          </a:p>
          <a:p>
            <a:r>
              <a:rPr lang="en-US" dirty="0" smtClean="0"/>
              <a:t>“Smoking and pregnancy”</a:t>
            </a:r>
          </a:p>
          <a:p>
            <a:r>
              <a:rPr lang="en-US" dirty="0" smtClean="0"/>
              <a:t>“Substance use in pregnancy“</a:t>
            </a:r>
          </a:p>
          <a:p>
            <a:r>
              <a:rPr lang="en-US" dirty="0" smtClean="0"/>
              <a:t>“Infants of mothers with substance abuse”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-www.uptodate.com</a:t>
            </a:r>
            <a:endParaRPr lang="en-US" i="1" dirty="0" smtClean="0"/>
          </a:p>
          <a:p>
            <a:r>
              <a:rPr lang="en-US" dirty="0" smtClean="0"/>
              <a:t>“Drug use in pregnancy”</a:t>
            </a:r>
          </a:p>
          <a:p>
            <a:r>
              <a:rPr lang="en-US" dirty="0" smtClean="0"/>
              <a:t>“Neonate </a:t>
            </a:r>
            <a:r>
              <a:rPr lang="en-US" dirty="0" err="1" smtClean="0"/>
              <a:t>opidate</a:t>
            </a:r>
            <a:r>
              <a:rPr lang="en-US" dirty="0" smtClean="0"/>
              <a:t> withdrawal”</a:t>
            </a:r>
          </a:p>
          <a:p>
            <a:pPr lvl="1">
              <a:buNone/>
            </a:pPr>
            <a:r>
              <a:rPr lang="en-US" dirty="0" smtClean="0"/>
              <a:t>- </a:t>
            </a:r>
            <a:r>
              <a:rPr lang="en-US" i="1" dirty="0" err="1" smtClean="0"/>
              <a:t>Dynamed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30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smtClean="0"/>
              <a:t>G3P0020 p/w CTX, VB, FM, no LOF, accompanied by an older male (friend of FOB)</a:t>
            </a:r>
            <a:endParaRPr lang="en-US" dirty="0" smtClean="0"/>
          </a:p>
          <a:p>
            <a:r>
              <a:rPr lang="en-US" dirty="0" smtClean="0"/>
              <a:t>No prenatal care</a:t>
            </a:r>
          </a:p>
          <a:p>
            <a:r>
              <a:rPr lang="en-US" dirty="0" smtClean="0"/>
              <a:t>Admits to </a:t>
            </a:r>
            <a:r>
              <a:rPr lang="en-US" dirty="0" smtClean="0"/>
              <a:t>heroin </a:t>
            </a:r>
            <a:r>
              <a:rPr lang="en-US" dirty="0" smtClean="0"/>
              <a:t>use 5 weeks </a:t>
            </a:r>
            <a:r>
              <a:rPr lang="en-US" dirty="0" smtClean="0"/>
              <a:t>ago, </a:t>
            </a:r>
            <a:r>
              <a:rPr lang="en-US" dirty="0" err="1" smtClean="0"/>
              <a:t>EtOH</a:t>
            </a:r>
            <a:r>
              <a:rPr lang="en-US" dirty="0" smtClean="0"/>
              <a:t> during pregnancy, cigarette </a:t>
            </a:r>
            <a:r>
              <a:rPr lang="en-US" dirty="0" smtClean="0"/>
              <a:t>use</a:t>
            </a:r>
            <a:r>
              <a:rPr lang="en-US" dirty="0" smtClean="0"/>
              <a:t>, </a:t>
            </a:r>
            <a:r>
              <a:rPr lang="en-US" dirty="0" err="1" smtClean="0"/>
              <a:t>Utox</a:t>
            </a:r>
            <a:r>
              <a:rPr lang="en-US" dirty="0" smtClean="0"/>
              <a:t> </a:t>
            </a:r>
            <a:r>
              <a:rPr lang="en-US" dirty="0" smtClean="0"/>
              <a:t>positive for cocaine</a:t>
            </a:r>
          </a:p>
          <a:p>
            <a:r>
              <a:rPr lang="en-US" dirty="0" smtClean="0"/>
              <a:t>Restraining order against FOB who lives in Florida</a:t>
            </a:r>
            <a:endParaRPr lang="en-US" dirty="0" smtClean="0"/>
          </a:p>
          <a:p>
            <a:r>
              <a:rPr lang="en-US" dirty="0" smtClean="0"/>
              <a:t>10/10 pain, screaming, moving around the room, naked, </a:t>
            </a:r>
            <a:r>
              <a:rPr lang="en-US" dirty="0" smtClean="0"/>
              <a:t>unable to sit still for </a:t>
            </a:r>
            <a:r>
              <a:rPr lang="en-US" dirty="0" smtClean="0"/>
              <a:t>anesthesia to put epidural, whispers  </a:t>
            </a:r>
            <a:r>
              <a:rPr lang="en-US" dirty="0" smtClean="0"/>
              <a:t>“Get </a:t>
            </a:r>
            <a:r>
              <a:rPr lang="en-US" dirty="0" smtClean="0"/>
              <a:t>me something </a:t>
            </a:r>
            <a:r>
              <a:rPr lang="en-US" dirty="0" smtClean="0"/>
              <a:t>for this </a:t>
            </a:r>
            <a:r>
              <a:rPr lang="en-US" dirty="0" smtClean="0"/>
              <a:t>pain” to the “friend”, positive track marks on arm</a:t>
            </a:r>
          </a:p>
          <a:p>
            <a:r>
              <a:rPr lang="en-US" dirty="0" smtClean="0"/>
              <a:t>Pediatrics </a:t>
            </a:r>
            <a:r>
              <a:rPr lang="en-US" dirty="0" smtClean="0"/>
              <a:t>present at delivery </a:t>
            </a:r>
            <a:endParaRPr lang="en-US" dirty="0" smtClean="0"/>
          </a:p>
          <a:p>
            <a:r>
              <a:rPr lang="en-US" dirty="0" smtClean="0"/>
              <a:t>Social work consult requested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dirty="0" smtClean="0"/>
              <a:t>% </a:t>
            </a:r>
            <a:r>
              <a:rPr lang="en-US" dirty="0" smtClean="0"/>
              <a:t>of pregnant women use illicit </a:t>
            </a:r>
            <a:r>
              <a:rPr lang="en-US" dirty="0" smtClean="0"/>
              <a:t>substances</a:t>
            </a:r>
            <a:endParaRPr lang="en-US" dirty="0" smtClean="0"/>
          </a:p>
          <a:p>
            <a:r>
              <a:rPr lang="en-US" dirty="0" smtClean="0"/>
              <a:t>Half of substance abusing women </a:t>
            </a:r>
            <a:r>
              <a:rPr lang="en-US" dirty="0" smtClean="0"/>
              <a:t>continue using during pregnancy</a:t>
            </a:r>
            <a:endParaRPr lang="en-US" dirty="0"/>
          </a:p>
          <a:p>
            <a:r>
              <a:rPr lang="en-US" dirty="0" smtClean="0"/>
              <a:t>An even </a:t>
            </a:r>
            <a:r>
              <a:rPr lang="en-US" dirty="0" smtClean="0"/>
              <a:t>larger proportion </a:t>
            </a:r>
            <a:r>
              <a:rPr lang="en-US" dirty="0" smtClean="0"/>
              <a:t>abuse tobacco </a:t>
            </a:r>
            <a:r>
              <a:rPr lang="en-US" dirty="0" smtClean="0"/>
              <a:t>or </a:t>
            </a:r>
            <a:r>
              <a:rPr lang="en-US" dirty="0" smtClean="0"/>
              <a:t>alcohol</a:t>
            </a:r>
            <a:endParaRPr lang="en-US" dirty="0" smtClean="0"/>
          </a:p>
          <a:p>
            <a:r>
              <a:rPr lang="en-US" dirty="0" smtClean="0"/>
              <a:t>Many use more than one substance</a:t>
            </a:r>
          </a:p>
          <a:p>
            <a:r>
              <a:rPr lang="en-US" dirty="0" smtClean="0"/>
              <a:t>Pregnant women typically highly motivated to modify behavior to help their unborn </a:t>
            </a:r>
            <a:r>
              <a:rPr lang="en-US" dirty="0" smtClean="0"/>
              <a:t>child</a:t>
            </a:r>
            <a:endParaRPr lang="en-US" dirty="0" smtClean="0"/>
          </a:p>
          <a:p>
            <a:r>
              <a:rPr lang="en-US" dirty="0" smtClean="0"/>
              <a:t>Many resume substance use </a:t>
            </a:r>
            <a:r>
              <a:rPr lang="en-US" dirty="0" smtClean="0"/>
              <a:t>postpartum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Sophia Feng\Desktop\substance abuse rate pregnancy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586" y="914400"/>
            <a:ext cx="8311414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Substance abusers come from all </a:t>
            </a:r>
            <a:r>
              <a:rPr lang="en-US" dirty="0" smtClean="0"/>
              <a:t>socioeconomic </a:t>
            </a:r>
            <a:r>
              <a:rPr lang="en-US" dirty="0" smtClean="0"/>
              <a:t>statuses, ages, and races</a:t>
            </a:r>
          </a:p>
          <a:p>
            <a:r>
              <a:rPr lang="en-US" dirty="0" smtClean="0"/>
              <a:t>Denial – guilt, fear of legal consequences, loss of custody of children</a:t>
            </a:r>
          </a:p>
          <a:p>
            <a:r>
              <a:rPr lang="en-US" dirty="0" smtClean="0"/>
              <a:t>History taking, maternal testing after informed consent, neonatal testing – urine, blood, hair, saliva, sweat, </a:t>
            </a:r>
            <a:r>
              <a:rPr lang="en-US" dirty="0" err="1" smtClean="0"/>
              <a:t>meconium</a:t>
            </a:r>
            <a:endParaRPr lang="en-US" dirty="0" smtClean="0"/>
          </a:p>
          <a:p>
            <a:r>
              <a:rPr lang="en-US" dirty="0" smtClean="0"/>
              <a:t>Be sensitive and respectful in interviewing</a:t>
            </a:r>
          </a:p>
          <a:p>
            <a:r>
              <a:rPr lang="en-US" dirty="0" smtClean="0"/>
              <a:t>Ask about frequency, time of last use, route of </a:t>
            </a:r>
            <a:r>
              <a:rPr lang="en-US" dirty="0" smtClean="0"/>
              <a:t>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Late prenatal care</a:t>
            </a:r>
          </a:p>
          <a:p>
            <a:r>
              <a:rPr lang="en-US" dirty="0" smtClean="0"/>
              <a:t>Missed prenatal visits</a:t>
            </a:r>
          </a:p>
          <a:p>
            <a:r>
              <a:rPr lang="en-US" dirty="0" err="1" smtClean="0"/>
              <a:t>POBHx</a:t>
            </a:r>
            <a:r>
              <a:rPr lang="en-US" dirty="0" smtClean="0"/>
              <a:t>: miscarriage, IUGR, premature birth, abruption, stillbirth, or precipitous delivery</a:t>
            </a:r>
          </a:p>
          <a:p>
            <a:r>
              <a:rPr lang="en-US" dirty="0" smtClean="0"/>
              <a:t>Child with </a:t>
            </a:r>
            <a:r>
              <a:rPr lang="en-US" dirty="0" err="1" smtClean="0"/>
              <a:t>neurodevelopmental</a:t>
            </a:r>
            <a:r>
              <a:rPr lang="en-US" dirty="0" smtClean="0"/>
              <a:t>/behavioral problems</a:t>
            </a:r>
          </a:p>
          <a:p>
            <a:r>
              <a:rPr lang="en-US" dirty="0" smtClean="0"/>
              <a:t>Child not living with mother or involved with ACS</a:t>
            </a:r>
          </a:p>
          <a:p>
            <a:r>
              <a:rPr lang="en-US" dirty="0" smtClean="0"/>
              <a:t>History of drug related issues (pancreatitis, abscess, </a:t>
            </a:r>
            <a:r>
              <a:rPr lang="en-US" dirty="0" err="1" smtClean="0"/>
              <a:t>endocarditis</a:t>
            </a:r>
            <a:r>
              <a:rPr lang="en-US" dirty="0" smtClean="0"/>
              <a:t>, suspicious trauma)</a:t>
            </a:r>
          </a:p>
          <a:p>
            <a:r>
              <a:rPr lang="en-US" dirty="0" smtClean="0"/>
              <a:t>Encounters with law enforcement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Counseling</a:t>
            </a:r>
          </a:p>
          <a:p>
            <a:r>
              <a:rPr lang="en-US" dirty="0" smtClean="0"/>
              <a:t>Social services</a:t>
            </a:r>
          </a:p>
          <a:p>
            <a:r>
              <a:rPr lang="en-US" dirty="0" smtClean="0"/>
              <a:t>Testing for STDs</a:t>
            </a:r>
          </a:p>
          <a:p>
            <a:r>
              <a:rPr lang="en-US" dirty="0" smtClean="0"/>
              <a:t>Frequent prenatal visits, education</a:t>
            </a:r>
          </a:p>
          <a:p>
            <a:r>
              <a:rPr lang="en-US" dirty="0" smtClean="0"/>
              <a:t>Early ultrasound</a:t>
            </a:r>
          </a:p>
          <a:p>
            <a:r>
              <a:rPr lang="en-US" dirty="0" err="1" smtClean="0"/>
              <a:t>Antepartum</a:t>
            </a:r>
            <a:r>
              <a:rPr lang="en-US" dirty="0" smtClean="0"/>
              <a:t> fetal surveillance</a:t>
            </a:r>
          </a:p>
          <a:p>
            <a:r>
              <a:rPr lang="en-US" dirty="0" smtClean="0"/>
              <a:t>Informing pediatrics of possible neonatal withdrawal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</a:p>
          <a:p>
            <a:r>
              <a:rPr lang="en-US" dirty="0" smtClean="0"/>
              <a:t>Tobacco</a:t>
            </a:r>
          </a:p>
          <a:p>
            <a:r>
              <a:rPr lang="en-US" dirty="0" smtClean="0"/>
              <a:t>Marijuana</a:t>
            </a:r>
          </a:p>
          <a:p>
            <a:r>
              <a:rPr lang="en-US" dirty="0" smtClean="0"/>
              <a:t>Cocaine</a:t>
            </a:r>
          </a:p>
          <a:p>
            <a:r>
              <a:rPr lang="en-US" dirty="0" smtClean="0"/>
              <a:t>Heroin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70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 level is </a:t>
            </a:r>
            <a:r>
              <a:rPr lang="en-US" dirty="0" smtClean="0"/>
              <a:t>safe</a:t>
            </a:r>
            <a:endParaRPr lang="en-US" dirty="0" smtClean="0"/>
          </a:p>
          <a:p>
            <a:r>
              <a:rPr lang="en-US" dirty="0" smtClean="0"/>
              <a:t>Spontaneous </a:t>
            </a:r>
            <a:r>
              <a:rPr lang="en-US" dirty="0" smtClean="0"/>
              <a:t>abortions, stillbirth due </a:t>
            </a:r>
            <a:r>
              <a:rPr lang="en-US" dirty="0" smtClean="0"/>
              <a:t>to </a:t>
            </a:r>
            <a:r>
              <a:rPr lang="en-US" dirty="0" err="1" smtClean="0"/>
              <a:t>fetoplacental</a:t>
            </a:r>
            <a:r>
              <a:rPr lang="en-US" dirty="0" smtClean="0"/>
              <a:t> </a:t>
            </a:r>
            <a:r>
              <a:rPr lang="en-US" dirty="0" smtClean="0"/>
              <a:t>dysfunction, s</a:t>
            </a:r>
            <a:r>
              <a:rPr lang="en-US" dirty="0" smtClean="0"/>
              <a:t>mall </a:t>
            </a:r>
            <a:r>
              <a:rPr lang="en-US" dirty="0" smtClean="0"/>
              <a:t>for gestational </a:t>
            </a:r>
            <a:r>
              <a:rPr lang="en-US" dirty="0" smtClean="0"/>
              <a:t>age</a:t>
            </a:r>
          </a:p>
          <a:p>
            <a:r>
              <a:rPr lang="en-US" dirty="0" smtClean="0"/>
              <a:t>ADHD, oppositional defiant disorder, conduct disorder </a:t>
            </a:r>
            <a:endParaRPr lang="en-US" dirty="0" smtClean="0"/>
          </a:p>
          <a:p>
            <a:r>
              <a:rPr lang="en-US" dirty="0" smtClean="0"/>
              <a:t>Binge drinking – </a:t>
            </a:r>
            <a:r>
              <a:rPr lang="el-GR" dirty="0" smtClean="0"/>
              <a:t>Ψ</a:t>
            </a:r>
            <a:r>
              <a:rPr lang="en-US" dirty="0" smtClean="0"/>
              <a:t> disorders in </a:t>
            </a:r>
            <a:r>
              <a:rPr lang="en-US" dirty="0" smtClean="0"/>
              <a:t>adult offspring</a:t>
            </a:r>
          </a:p>
          <a:p>
            <a:r>
              <a:rPr lang="en-US" dirty="0" smtClean="0"/>
              <a:t>Future </a:t>
            </a:r>
            <a:r>
              <a:rPr lang="en-US" dirty="0" smtClean="0"/>
              <a:t>drinking problems in adult offspring</a:t>
            </a:r>
          </a:p>
          <a:p>
            <a:r>
              <a:rPr lang="en-US" dirty="0" smtClean="0"/>
              <a:t>Fetal Alcohol Spectrum Disorder (FASD)</a:t>
            </a:r>
            <a:endParaRPr lang="fr-FR" dirty="0" smtClean="0"/>
          </a:p>
          <a:p>
            <a:endParaRPr lang="en-US" dirty="0" smtClean="0"/>
          </a:p>
        </p:txBody>
      </p:sp>
      <p:pic>
        <p:nvPicPr>
          <p:cNvPr id="16388" name="Picture 4" descr="C:\Users\Sophia Feng\Desktop\alcoh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2672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2099</TotalTime>
  <Words>976</Words>
  <Application>Microsoft Office PowerPoint</Application>
  <PresentationFormat>On-screen Show (4:3)</PresentationFormat>
  <Paragraphs>165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Substance Abuse in Pregnancy</vt:lpstr>
      <vt:lpstr>Case</vt:lpstr>
      <vt:lpstr>Introduction</vt:lpstr>
      <vt:lpstr>Slide 4</vt:lpstr>
      <vt:lpstr>Screening</vt:lpstr>
      <vt:lpstr>Risk Factors</vt:lpstr>
      <vt:lpstr>Management</vt:lpstr>
      <vt:lpstr>Substances</vt:lpstr>
      <vt:lpstr>Alcohol</vt:lpstr>
      <vt:lpstr>Fetal Alcohol Syndrome</vt:lpstr>
      <vt:lpstr>Tobacco</vt:lpstr>
      <vt:lpstr>Slide 12</vt:lpstr>
      <vt:lpstr>Marijuana</vt:lpstr>
      <vt:lpstr>Cocaine</vt:lpstr>
      <vt:lpstr>Heroin</vt:lpstr>
      <vt:lpstr>What can we do?</vt:lpstr>
      <vt:lpstr>Slide 17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 Abuse in Pregnancy</dc:title>
  <dc:creator>Sophia Feng</dc:creator>
  <cp:lastModifiedBy>Sophia Feng</cp:lastModifiedBy>
  <cp:revision>139</cp:revision>
  <dcterms:created xsi:type="dcterms:W3CDTF">2010-01-08T05:26:47Z</dcterms:created>
  <dcterms:modified xsi:type="dcterms:W3CDTF">2010-01-12T05:49:18Z</dcterms:modified>
</cp:coreProperties>
</file>