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56" r:id="rId2"/>
    <p:sldId id="257" r:id="rId3"/>
    <p:sldId id="263"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59" autoAdjust="0"/>
  </p:normalViewPr>
  <p:slideViewPr>
    <p:cSldViewPr>
      <p:cViewPr varScale="1">
        <p:scale>
          <a:sx n="63" d="100"/>
          <a:sy n="63" d="100"/>
        </p:scale>
        <p:origin x="-15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94D2F7-D48A-4BD9-9C7D-295BC273F972}" type="datetimeFigureOut">
              <a:rPr lang="en-US" smtClean="0"/>
              <a:pPr/>
              <a:t>3/8/2010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2FD9F9-9600-437D-B16F-3BA28E57B5D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F55D9-F254-4211-A8D3-F56278689DB9}" type="datetimeFigureOut">
              <a:rPr lang="en-US" smtClean="0"/>
              <a:pPr/>
              <a:t>3/8/2010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DC8D6-74B9-4726-95D1-700E47D2F8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9DC8D6-74B9-4726-95D1-700E47D2F88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Fortified</a:t>
            </a:r>
            <a:r>
              <a:rPr lang="en-US" baseline="0" dirty="0" smtClean="0"/>
              <a:t> foods: orange juice, ready-made cereals, supplement.  Also modest contribution from dark greens (</a:t>
            </a:r>
            <a:r>
              <a:rPr lang="en-US" baseline="0" dirty="0" err="1" smtClean="0"/>
              <a:t>bok</a:t>
            </a:r>
            <a:r>
              <a:rPr lang="en-US" baseline="0" dirty="0" smtClean="0"/>
              <a:t> </a:t>
            </a:r>
            <a:r>
              <a:rPr lang="en-US" baseline="0" dirty="0" err="1" smtClean="0"/>
              <a:t>choy</a:t>
            </a:r>
            <a:r>
              <a:rPr lang="en-US" baseline="0" dirty="0" smtClean="0"/>
              <a:t>), almonds, fish.  Bottom line: except for very motivated vegans, most </a:t>
            </a:r>
            <a:r>
              <a:rPr lang="en-US" baseline="0" dirty="0" err="1" smtClean="0"/>
              <a:t>veges</a:t>
            </a:r>
            <a:r>
              <a:rPr lang="en-US" baseline="0" dirty="0" smtClean="0"/>
              <a:t> will need 3 servings of soy/dairy milk/cheese daily, or enriched foods or supplements.  </a:t>
            </a:r>
          </a:p>
          <a:p>
            <a:endParaRPr lang="en-US" baseline="0" dirty="0" smtClean="0"/>
          </a:p>
          <a:p>
            <a:r>
              <a:rPr lang="en-US" baseline="0" dirty="0" smtClean="0"/>
              <a:t>Other foods affect calcium </a:t>
            </a:r>
            <a:r>
              <a:rPr lang="en-US" baseline="0" dirty="0" err="1" smtClean="0"/>
              <a:t>resorption</a:t>
            </a:r>
            <a:r>
              <a:rPr lang="en-US" baseline="0" dirty="0" smtClean="0"/>
              <a:t>: fruits and </a:t>
            </a:r>
            <a:r>
              <a:rPr lang="en-US" baseline="0" dirty="0" err="1" smtClean="0"/>
              <a:t>veges</a:t>
            </a:r>
            <a:r>
              <a:rPr lang="en-US" baseline="0" dirty="0" smtClean="0"/>
              <a:t> (rich in K and Mg) produce alkaline load on kidneys, decreasing renal calcium losses compared to meat, dairy, grains, nuts (sulfates/phosphates).  Spinach is high in oxalate, poor calcium bioavailability.  </a:t>
            </a:r>
            <a:endParaRPr lang="en-US" dirty="0"/>
          </a:p>
        </p:txBody>
      </p:sp>
      <p:sp>
        <p:nvSpPr>
          <p:cNvPr id="4" name="Slide Number Placeholder 3"/>
          <p:cNvSpPr>
            <a:spLocks noGrp="1"/>
          </p:cNvSpPr>
          <p:nvPr>
            <p:ph type="sldNum" sz="quarter" idx="10"/>
          </p:nvPr>
        </p:nvSpPr>
        <p:spPr/>
        <p:txBody>
          <a:bodyPr/>
          <a:lstStyle/>
          <a:p>
            <a:fld id="{6C9DC8D6-74B9-4726-95D1-700E47D2F88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a:t>
            </a:r>
            <a:r>
              <a:rPr lang="en-US" baseline="0" dirty="0" smtClean="0"/>
              <a:t> suggests higher levels associated with better health outcomes (cardiovascular disease, cancer), but adequate intake defined as such.  Some advocate 20-30 mcg/d, just no more than 60mcg/d.  Testing: 25-hydroxyvitamin D3 = &gt;30ng/</a:t>
            </a:r>
            <a:r>
              <a:rPr lang="en-US" baseline="0" dirty="0" err="1" smtClean="0"/>
              <a:t>mL.</a:t>
            </a:r>
            <a:endParaRPr lang="en-US" baseline="0" dirty="0" smtClean="0"/>
          </a:p>
          <a:p>
            <a:endParaRPr lang="en-US" baseline="0" dirty="0" smtClean="0"/>
          </a:p>
          <a:p>
            <a:r>
              <a:rPr lang="en-US" baseline="0" dirty="0" smtClean="0"/>
              <a:t>D3 </a:t>
            </a:r>
            <a:r>
              <a:rPr lang="en-US" baseline="0" dirty="0" err="1" smtClean="0"/>
              <a:t>Cholecalciferol</a:t>
            </a:r>
            <a:r>
              <a:rPr lang="en-US" baseline="0" dirty="0" smtClean="0"/>
              <a:t>  (from animal sources) vs. D2 </a:t>
            </a:r>
            <a:r>
              <a:rPr lang="en-US" baseline="0" dirty="0" err="1" smtClean="0"/>
              <a:t>ergocalciferol</a:t>
            </a:r>
            <a:r>
              <a:rPr lang="en-US" baseline="0" dirty="0" smtClean="0"/>
              <a:t> (from yeast)</a:t>
            </a:r>
            <a:endParaRPr lang="en-US" dirty="0"/>
          </a:p>
        </p:txBody>
      </p:sp>
      <p:sp>
        <p:nvSpPr>
          <p:cNvPr id="4" name="Slide Number Placeholder 3"/>
          <p:cNvSpPr>
            <a:spLocks noGrp="1"/>
          </p:cNvSpPr>
          <p:nvPr>
            <p:ph type="sldNum" sz="quarter" idx="10"/>
          </p:nvPr>
        </p:nvSpPr>
        <p:spPr/>
        <p:txBody>
          <a:bodyPr/>
          <a:lstStyle/>
          <a:p>
            <a:fld id="{6C9DC8D6-74B9-4726-95D1-700E47D2F88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Combination: </a:t>
            </a:r>
            <a:r>
              <a:rPr lang="en-US" dirty="0" err="1" smtClean="0"/>
              <a:t>african</a:t>
            </a:r>
            <a:r>
              <a:rPr lang="en-US" baseline="0" dirty="0" smtClean="0"/>
              <a:t> </a:t>
            </a:r>
            <a:r>
              <a:rPr lang="en-US" baseline="0" dirty="0" err="1" smtClean="0"/>
              <a:t>american</a:t>
            </a:r>
            <a:r>
              <a:rPr lang="en-US" baseline="0" dirty="0" smtClean="0"/>
              <a:t> (or other darker complexioned peoples), urban smoggy city in the winter</a:t>
            </a:r>
            <a:endParaRPr lang="en-US" dirty="0"/>
          </a:p>
        </p:txBody>
      </p:sp>
      <p:sp>
        <p:nvSpPr>
          <p:cNvPr id="4" name="Slide Number Placeholder 3"/>
          <p:cNvSpPr>
            <a:spLocks noGrp="1"/>
          </p:cNvSpPr>
          <p:nvPr>
            <p:ph type="sldNum" sz="quarter" idx="10"/>
          </p:nvPr>
        </p:nvSpPr>
        <p:spPr/>
        <p:txBody>
          <a:bodyPr/>
          <a:lstStyle/>
          <a:p>
            <a:fld id="{6C9DC8D6-74B9-4726-95D1-700E47D2F888}"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Evidence</a:t>
            </a:r>
            <a:r>
              <a:rPr lang="en-US" baseline="0" dirty="0" smtClean="0"/>
              <a:t> of adaptation over time to lower intake levels.</a:t>
            </a:r>
          </a:p>
          <a:p>
            <a:endParaRPr lang="en-US" baseline="0" dirty="0" smtClean="0"/>
          </a:p>
          <a:p>
            <a:r>
              <a:rPr lang="en-US" baseline="0" dirty="0" smtClean="0"/>
              <a:t>Interaction of other foods: vitamin C and other organic acids increase bioavailability/absorption.  Inhibited by tea/coffee, calcium, </a:t>
            </a:r>
            <a:r>
              <a:rPr lang="en-US" baseline="0" dirty="0" err="1" smtClean="0"/>
              <a:t>phytates</a:t>
            </a:r>
            <a:r>
              <a:rPr lang="en-US" baseline="0" dirty="0" smtClean="0"/>
              <a:t> (grains/nuts) </a:t>
            </a:r>
          </a:p>
          <a:p>
            <a:endParaRPr lang="en-US" baseline="0" dirty="0" smtClean="0"/>
          </a:p>
          <a:p>
            <a:r>
              <a:rPr lang="en-US" baseline="0" dirty="0" smtClean="0"/>
              <a:t>Vitamin C converts ferric iron to ferrous iron… supplements already in ferrous form.  But can still be inhibited by coffee/tea or dairy/calcium.</a:t>
            </a:r>
          </a:p>
          <a:p>
            <a:endParaRPr lang="en-US" baseline="0" dirty="0" smtClean="0"/>
          </a:p>
          <a:p>
            <a:r>
              <a:rPr lang="en-US" baseline="0" dirty="0" smtClean="0"/>
              <a:t>Other sources: </a:t>
            </a:r>
            <a:r>
              <a:rPr lang="en-US" dirty="0" smtClean="0"/>
              <a:t> legumes, nuts, seeds, dark green vegetables, dried fruit,</a:t>
            </a:r>
            <a:r>
              <a:rPr lang="en-US" baseline="0" dirty="0" smtClean="0"/>
              <a:t> anything iron fortified </a:t>
            </a:r>
          </a:p>
          <a:p>
            <a:endParaRPr lang="en-US" dirty="0" smtClean="0"/>
          </a:p>
          <a:p>
            <a:r>
              <a:rPr lang="en-US" dirty="0" smtClean="0"/>
              <a:t>Bottom line: test, and supplement.</a:t>
            </a:r>
          </a:p>
          <a:p>
            <a:endParaRPr lang="en-US" dirty="0" smtClean="0"/>
          </a:p>
          <a:p>
            <a:r>
              <a:rPr lang="en-US" dirty="0" smtClean="0"/>
              <a:t>Zinc: similar sources, similar interactions with acid.</a:t>
            </a:r>
            <a:r>
              <a:rPr lang="en-US" baseline="0" dirty="0" smtClean="0"/>
              <a:t>  8mg/d </a:t>
            </a:r>
            <a:r>
              <a:rPr lang="en-US" baseline="0" dirty="0" smtClean="0">
                <a:sym typeface="Wingdings" pitchFamily="2" charset="2"/>
              </a:rPr>
              <a:t> 11mg/d.  PNVs keep you covered.</a:t>
            </a:r>
            <a:endParaRPr lang="en-US" dirty="0"/>
          </a:p>
        </p:txBody>
      </p:sp>
      <p:sp>
        <p:nvSpPr>
          <p:cNvPr id="4" name="Slide Number Placeholder 3"/>
          <p:cNvSpPr>
            <a:spLocks noGrp="1"/>
          </p:cNvSpPr>
          <p:nvPr>
            <p:ph type="sldNum" sz="quarter" idx="10"/>
          </p:nvPr>
        </p:nvSpPr>
        <p:spPr/>
        <p:txBody>
          <a:bodyPr/>
          <a:lstStyle/>
          <a:p>
            <a:fld id="{6C9DC8D6-74B9-4726-95D1-700E47D2F888}"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Watch out for microwave degeneration!  </a:t>
            </a:r>
          </a:p>
          <a:p>
            <a:endParaRPr lang="en-US" dirty="0" smtClean="0"/>
          </a:p>
          <a:p>
            <a:r>
              <a:rPr lang="en-US" dirty="0" smtClean="0"/>
              <a:t>Supplement only if not getting from foods… if concerned about deficiency, test </a:t>
            </a:r>
            <a:r>
              <a:rPr lang="en-US" dirty="0" err="1" smtClean="0"/>
              <a:t>homocysteine</a:t>
            </a:r>
            <a:r>
              <a:rPr lang="en-US" dirty="0" smtClean="0"/>
              <a:t>/</a:t>
            </a:r>
            <a:r>
              <a:rPr lang="en-US" dirty="0" err="1" smtClean="0"/>
              <a:t>methylmalonic</a:t>
            </a:r>
            <a:r>
              <a:rPr lang="en-US" dirty="0" smtClean="0"/>
              <a:t> acid</a:t>
            </a:r>
            <a:r>
              <a:rPr lang="en-US" baseline="0" dirty="0" smtClean="0"/>
              <a:t>…</a:t>
            </a:r>
            <a:r>
              <a:rPr lang="en-US" dirty="0" smtClean="0"/>
              <a:t>B12</a:t>
            </a:r>
            <a:r>
              <a:rPr lang="en-US" baseline="0" dirty="0" smtClean="0"/>
              <a:t> anemia can be masked by adequate </a:t>
            </a:r>
            <a:r>
              <a:rPr lang="en-US" baseline="0" dirty="0" err="1" smtClean="0"/>
              <a:t>folate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C9DC8D6-74B9-4726-95D1-700E47D2F888}"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Linoleic</a:t>
            </a:r>
            <a:r>
              <a:rPr lang="en-US" baseline="0" dirty="0" smtClean="0"/>
              <a:t> </a:t>
            </a:r>
            <a:r>
              <a:rPr lang="en-US" baseline="0" dirty="0" smtClean="0">
                <a:sym typeface="Wingdings" pitchFamily="2" charset="2"/>
              </a:rPr>
              <a:t> omega 6 fatty acids.  The ratio of omega 6 fatty acids to omega 3’s matters… both </a:t>
            </a:r>
            <a:r>
              <a:rPr lang="en-US" baseline="0" dirty="0" err="1" smtClean="0">
                <a:sym typeface="Wingdings" pitchFamily="2" charset="2"/>
              </a:rPr>
              <a:t>linoleic</a:t>
            </a:r>
            <a:r>
              <a:rPr lang="en-US" baseline="0" dirty="0" smtClean="0">
                <a:sym typeface="Wingdings" pitchFamily="2" charset="2"/>
              </a:rPr>
              <a:t> and </a:t>
            </a:r>
            <a:r>
              <a:rPr lang="en-US" baseline="0" dirty="0" err="1" smtClean="0">
                <a:sym typeface="Wingdings" pitchFamily="2" charset="2"/>
              </a:rPr>
              <a:t>linolenic</a:t>
            </a:r>
            <a:r>
              <a:rPr lang="en-US" baseline="0" dirty="0" smtClean="0">
                <a:sym typeface="Wingdings" pitchFamily="2" charset="2"/>
              </a:rPr>
              <a:t> are from many of same oil sources.</a:t>
            </a:r>
          </a:p>
          <a:p>
            <a:endParaRPr lang="en-US" baseline="0" dirty="0" smtClean="0">
              <a:sym typeface="Wingdings" pitchFamily="2" charset="2"/>
            </a:endParaRPr>
          </a:p>
          <a:p>
            <a:r>
              <a:rPr lang="en-US" baseline="0" dirty="0" smtClean="0">
                <a:sym typeface="Wingdings" pitchFamily="2" charset="2"/>
              </a:rPr>
              <a:t>No absolute DRI for DHA… but studies suggest association between higher intake of omega-3s and cognitive function in infants.</a:t>
            </a:r>
            <a:endParaRPr lang="en-US" dirty="0"/>
          </a:p>
        </p:txBody>
      </p:sp>
      <p:sp>
        <p:nvSpPr>
          <p:cNvPr id="4" name="Slide Number Placeholder 3"/>
          <p:cNvSpPr>
            <a:spLocks noGrp="1"/>
          </p:cNvSpPr>
          <p:nvPr>
            <p:ph type="sldNum" sz="quarter" idx="10"/>
          </p:nvPr>
        </p:nvSpPr>
        <p:spPr/>
        <p:txBody>
          <a:bodyPr/>
          <a:lstStyle/>
          <a:p>
            <a:fld id="{6C9DC8D6-74B9-4726-95D1-700E47D2F888}"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common patient in our population, I know!</a:t>
            </a:r>
            <a:endParaRPr lang="en-US" dirty="0"/>
          </a:p>
        </p:txBody>
      </p:sp>
      <p:sp>
        <p:nvSpPr>
          <p:cNvPr id="4" name="Slide Number Placeholder 3"/>
          <p:cNvSpPr>
            <a:spLocks noGrp="1"/>
          </p:cNvSpPr>
          <p:nvPr>
            <p:ph type="sldNum" sz="quarter" idx="10"/>
          </p:nvPr>
        </p:nvSpPr>
        <p:spPr/>
        <p:txBody>
          <a:bodyPr/>
          <a:lstStyle/>
          <a:p>
            <a:fld id="{6C9DC8D6-74B9-4726-95D1-700E47D2F88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9DC8D6-74B9-4726-95D1-700E47D2F88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can be lots of variation- helpful to ask specifics.  Others include: raw foods diet (</a:t>
            </a:r>
            <a:r>
              <a:rPr lang="en-US" sz="1200" kern="1200" baseline="0" dirty="0" smtClean="0">
                <a:solidFill>
                  <a:schemeClr val="tx1"/>
                </a:solidFill>
                <a:latin typeface="+mn-lt"/>
                <a:ea typeface="+mn-ea"/>
                <a:cs typeface="+mn-cs"/>
              </a:rPr>
              <a:t>fruits, vegetables, nuts, seeds, and sprouted</a:t>
            </a:r>
          </a:p>
          <a:p>
            <a:r>
              <a:rPr lang="en-US" sz="1200" kern="1200" baseline="0" dirty="0" smtClean="0">
                <a:solidFill>
                  <a:schemeClr val="tx1"/>
                </a:solidFill>
                <a:latin typeface="+mn-lt"/>
                <a:ea typeface="+mn-ea"/>
                <a:cs typeface="+mn-cs"/>
              </a:rPr>
              <a:t>grains and beans; unpasteurized dairy products and even raw meat.), Indian (lacto-</a:t>
            </a:r>
            <a:r>
              <a:rPr lang="en-US" sz="1200" kern="1200" baseline="0" dirty="0" err="1" smtClean="0">
                <a:solidFill>
                  <a:schemeClr val="tx1"/>
                </a:solidFill>
                <a:latin typeface="+mn-lt"/>
                <a:ea typeface="+mn-ea"/>
                <a:cs typeface="+mn-cs"/>
              </a:rPr>
              <a:t>ovo</a:t>
            </a:r>
            <a:r>
              <a:rPr lang="en-US" sz="1200" kern="1200" baseline="0" dirty="0" smtClean="0">
                <a:solidFill>
                  <a:schemeClr val="tx1"/>
                </a:solidFill>
                <a:latin typeface="+mn-lt"/>
                <a:ea typeface="+mn-ea"/>
                <a:cs typeface="+mn-cs"/>
              </a:rPr>
              <a:t>, but regional), macrobiotic (grains, legumes, and</a:t>
            </a:r>
          </a:p>
          <a:p>
            <a:r>
              <a:rPr lang="en-US" sz="1200" kern="1200" baseline="0" dirty="0" smtClean="0">
                <a:solidFill>
                  <a:schemeClr val="tx1"/>
                </a:solidFill>
                <a:latin typeface="+mn-lt"/>
                <a:ea typeface="+mn-ea"/>
                <a:cs typeface="+mn-cs"/>
              </a:rPr>
              <a:t>vegetables. Fruits, nuts, and seeds are used to a lesser extent.)</a:t>
            </a:r>
            <a:endParaRPr lang="en-US" dirty="0"/>
          </a:p>
        </p:txBody>
      </p:sp>
      <p:sp>
        <p:nvSpPr>
          <p:cNvPr id="4" name="Slide Number Placeholder 3"/>
          <p:cNvSpPr>
            <a:spLocks noGrp="1"/>
          </p:cNvSpPr>
          <p:nvPr>
            <p:ph type="sldNum" sz="quarter" idx="10"/>
          </p:nvPr>
        </p:nvSpPr>
        <p:spPr/>
        <p:txBody>
          <a:bodyPr/>
          <a:lstStyle/>
          <a:p>
            <a:fld id="{6C9DC8D6-74B9-4726-95D1-700E47D2F88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 environment, religion, ethics, world hunger, economic.</a:t>
            </a:r>
          </a:p>
          <a:p>
            <a:endParaRPr lang="en-US" dirty="0" smtClean="0"/>
          </a:p>
          <a:p>
            <a:r>
              <a:rPr lang="en-US" dirty="0" smtClean="0"/>
              <a:t>Half the diabetes</a:t>
            </a:r>
            <a:r>
              <a:rPr lang="en-US" baseline="0" dirty="0" smtClean="0"/>
              <a:t> risk in non-pregnant adults.  Unclear implications for pregnant individuals.</a:t>
            </a:r>
            <a:endParaRPr lang="en-US" dirty="0"/>
          </a:p>
        </p:txBody>
      </p:sp>
      <p:sp>
        <p:nvSpPr>
          <p:cNvPr id="4" name="Slide Number Placeholder 3"/>
          <p:cNvSpPr>
            <a:spLocks noGrp="1"/>
          </p:cNvSpPr>
          <p:nvPr>
            <p:ph type="sldNum" sz="quarter" idx="10"/>
          </p:nvPr>
        </p:nvSpPr>
        <p:spPr/>
        <p:txBody>
          <a:bodyPr/>
          <a:lstStyle/>
          <a:p>
            <a:fld id="{6C9DC8D6-74B9-4726-95D1-700E47D2F88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of course depends on exactly what a person is eating, so ask!</a:t>
            </a:r>
            <a:endParaRPr lang="en-US" dirty="0"/>
          </a:p>
        </p:txBody>
      </p:sp>
      <p:sp>
        <p:nvSpPr>
          <p:cNvPr id="4" name="Slide Number Placeholder 3"/>
          <p:cNvSpPr>
            <a:spLocks noGrp="1"/>
          </p:cNvSpPr>
          <p:nvPr>
            <p:ph type="sldNum" sz="quarter" idx="10"/>
          </p:nvPr>
        </p:nvSpPr>
        <p:spPr/>
        <p:txBody>
          <a:bodyPr/>
          <a:lstStyle/>
          <a:p>
            <a:fld id="{6C9DC8D6-74B9-4726-95D1-700E47D2F88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Statistically significant lower protein in </a:t>
            </a:r>
            <a:r>
              <a:rPr lang="en-US" dirty="0" err="1" smtClean="0"/>
              <a:t>veges</a:t>
            </a:r>
            <a:r>
              <a:rPr lang="en-US" dirty="0" smtClean="0"/>
              <a:t>,</a:t>
            </a:r>
            <a:r>
              <a:rPr lang="en-US" baseline="0" dirty="0" smtClean="0"/>
              <a:t> higher </a:t>
            </a:r>
            <a:r>
              <a:rPr lang="en-US" baseline="0" dirty="0" err="1" smtClean="0"/>
              <a:t>carbs</a:t>
            </a:r>
            <a:r>
              <a:rPr lang="en-US" baseline="0" dirty="0" smtClean="0"/>
              <a:t>.  No protein deficiency however.</a:t>
            </a:r>
          </a:p>
          <a:p>
            <a:pPr marL="228600" indent="-228600">
              <a:buNone/>
            </a:pPr>
            <a:r>
              <a:rPr lang="en-US" baseline="0" dirty="0" smtClean="0"/>
              <a:t>2) </a:t>
            </a:r>
            <a:r>
              <a:rPr lang="en-US" baseline="0" dirty="0" err="1" smtClean="0"/>
              <a:t>vit</a:t>
            </a:r>
            <a:r>
              <a:rPr lang="en-US" baseline="0" dirty="0" smtClean="0"/>
              <a:t> B12, calcium, zinc, iron</a:t>
            </a:r>
          </a:p>
          <a:p>
            <a:pPr marL="228600" indent="-228600">
              <a:buNone/>
            </a:pPr>
            <a:r>
              <a:rPr lang="en-US" baseline="0" dirty="0" smtClean="0"/>
              <a:t>3) B12.  iron.  zinc can be low if calcium is high.</a:t>
            </a:r>
          </a:p>
          <a:p>
            <a:pPr marL="228600" indent="-228600">
              <a:buNone/>
            </a:pPr>
            <a:r>
              <a:rPr lang="en-US" baseline="0" dirty="0" smtClean="0"/>
              <a:t>4) No differences in birth weight or length</a:t>
            </a:r>
          </a:p>
          <a:p>
            <a:pPr marL="228600" indent="-228600">
              <a:buNone/>
            </a:pPr>
            <a:r>
              <a:rPr lang="en-US" baseline="0" dirty="0" smtClean="0"/>
              <a:t>5) Scant research on differences between vegans and </a:t>
            </a:r>
            <a:r>
              <a:rPr lang="en-US" baseline="0" dirty="0" err="1" smtClean="0"/>
              <a:t>omnis</a:t>
            </a:r>
            <a:r>
              <a:rPr lang="en-US" baseline="0" dirty="0" smtClean="0"/>
              <a:t>.  Most studies compare only </a:t>
            </a:r>
            <a:r>
              <a:rPr lang="en-US" baseline="0" dirty="0" err="1" smtClean="0"/>
              <a:t>omnis</a:t>
            </a:r>
            <a:r>
              <a:rPr lang="en-US" baseline="0" dirty="0" smtClean="0"/>
              <a:t> to </a:t>
            </a:r>
            <a:r>
              <a:rPr lang="en-US" baseline="0" dirty="0" err="1" smtClean="0"/>
              <a:t>veges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C9DC8D6-74B9-4726-95D1-700E47D2F88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entirely</a:t>
            </a:r>
            <a:r>
              <a:rPr lang="en-US" baseline="0" dirty="0" smtClean="0"/>
              <a:t> helpful for patients, but gives a rough idea of what a </a:t>
            </a:r>
            <a:r>
              <a:rPr lang="en-US" baseline="0" dirty="0" err="1" smtClean="0"/>
              <a:t>vege</a:t>
            </a:r>
            <a:r>
              <a:rPr lang="en-US" baseline="0" dirty="0" smtClean="0"/>
              <a:t> is going to eat in a typical day.</a:t>
            </a:r>
            <a:endParaRPr lang="en-US" dirty="0"/>
          </a:p>
        </p:txBody>
      </p:sp>
      <p:sp>
        <p:nvSpPr>
          <p:cNvPr id="4" name="Slide Number Placeholder 3"/>
          <p:cNvSpPr>
            <a:spLocks noGrp="1"/>
          </p:cNvSpPr>
          <p:nvPr>
            <p:ph type="sldNum" sz="quarter" idx="10"/>
          </p:nvPr>
        </p:nvSpPr>
        <p:spPr/>
        <p:txBody>
          <a:bodyPr/>
          <a:lstStyle/>
          <a:p>
            <a:fld id="{6C9DC8D6-74B9-4726-95D1-700E47D2F88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Dietery</a:t>
            </a:r>
            <a:r>
              <a:rPr lang="en-US" dirty="0" smtClean="0"/>
              <a:t> reference intakes are meant to cover needs for 97.5% of people, so not absolute.  Keep in mind “complementary</a:t>
            </a:r>
            <a:r>
              <a:rPr lang="en-US" baseline="0" dirty="0" smtClean="0"/>
              <a:t> proteins”, determined by balance of </a:t>
            </a:r>
            <a:r>
              <a:rPr lang="en-US" baseline="0" dirty="0" err="1" smtClean="0"/>
              <a:t>isoleucine</a:t>
            </a:r>
            <a:r>
              <a:rPr lang="en-US" baseline="0" dirty="0" smtClean="0"/>
              <a:t> and lysine vs. </a:t>
            </a:r>
            <a:r>
              <a:rPr lang="en-US" baseline="0" dirty="0" err="1" smtClean="0"/>
              <a:t>methionine</a:t>
            </a:r>
            <a:r>
              <a:rPr lang="en-US" baseline="0" dirty="0" smtClean="0"/>
              <a:t> and tryptophan, essential amino acids.  Legume/grain combo (like rice and beans) covers everything, as do soy products.</a:t>
            </a:r>
            <a:endParaRPr lang="en-US" dirty="0"/>
          </a:p>
        </p:txBody>
      </p:sp>
      <p:sp>
        <p:nvSpPr>
          <p:cNvPr id="4" name="Slide Number Placeholder 3"/>
          <p:cNvSpPr>
            <a:spLocks noGrp="1"/>
          </p:cNvSpPr>
          <p:nvPr>
            <p:ph type="sldNum" sz="quarter" idx="10"/>
          </p:nvPr>
        </p:nvSpPr>
        <p:spPr/>
        <p:txBody>
          <a:bodyPr/>
          <a:lstStyle/>
          <a:p>
            <a:fld id="{6C9DC8D6-74B9-4726-95D1-700E47D2F88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DAC3A66-E4B5-42EB-8AC2-82CDB6CCB3F8}" type="datetimeFigureOut">
              <a:rPr lang="en-US" smtClean="0"/>
              <a:pPr/>
              <a:t>3/8/2010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8437F86-7378-4641-8E13-7E40D66E8F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AC3A66-E4B5-42EB-8AC2-82CDB6CCB3F8}"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37F86-7378-4641-8E13-7E40D66E8F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AC3A66-E4B5-42EB-8AC2-82CDB6CCB3F8}"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37F86-7378-4641-8E13-7E40D66E8F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DAC3A66-E4B5-42EB-8AC2-82CDB6CCB3F8}" type="datetimeFigureOut">
              <a:rPr lang="en-US" smtClean="0"/>
              <a:pPr/>
              <a:t>3/8/2010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8437F86-7378-4641-8E13-7E40D66E8F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DAC3A66-E4B5-42EB-8AC2-82CDB6CCB3F8}" type="datetimeFigureOut">
              <a:rPr lang="en-US" smtClean="0"/>
              <a:pPr/>
              <a:t>3/8/2010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8437F86-7378-4641-8E13-7E40D66E8FE6}"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DAC3A66-E4B5-42EB-8AC2-82CDB6CCB3F8}" type="datetimeFigureOut">
              <a:rPr lang="en-US" smtClean="0"/>
              <a:pPr/>
              <a:t>3/8/2010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8437F86-7378-4641-8E13-7E40D66E8F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DAC3A66-E4B5-42EB-8AC2-82CDB6CCB3F8}" type="datetimeFigureOut">
              <a:rPr lang="en-US" smtClean="0"/>
              <a:pPr/>
              <a:t>3/8/2010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8437F86-7378-4641-8E13-7E40D66E8FE6}"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DAC3A66-E4B5-42EB-8AC2-82CDB6CCB3F8}" type="datetimeFigureOut">
              <a:rPr lang="en-US" smtClean="0"/>
              <a:pPr/>
              <a:t>3/8/2010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37F86-7378-4641-8E13-7E40D66E8F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AC3A66-E4B5-42EB-8AC2-82CDB6CCB3F8}" type="datetimeFigureOut">
              <a:rPr lang="en-US" smtClean="0"/>
              <a:pPr/>
              <a:t>3/8/2010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37F86-7378-4641-8E13-7E40D66E8F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DAC3A66-E4B5-42EB-8AC2-82CDB6CCB3F8}" type="datetimeFigureOut">
              <a:rPr lang="en-US" smtClean="0"/>
              <a:pPr/>
              <a:t>3/8/2010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37F86-7378-4641-8E13-7E40D66E8F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DAC3A66-E4B5-42EB-8AC2-82CDB6CCB3F8}"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8437F86-7378-4641-8E13-7E40D66E8FE6}"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DAC3A66-E4B5-42EB-8AC2-82CDB6CCB3F8}" type="datetimeFigureOut">
              <a:rPr lang="en-US" smtClean="0"/>
              <a:pPr/>
              <a:t>3/8/2010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8437F86-7378-4641-8E13-7E40D66E8FE6}"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health.harvard.edu/newsletters/Harvard_Womens_Health_Watch.ht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my.clevelandclinic.org/healthy_living/Pregnancy/hic_Nutrition_During_Pregnancy_for_Vegetarians.aspx.%20accessed%20March%20201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1222375"/>
          </a:xfrm>
        </p:spPr>
        <p:txBody>
          <a:bodyPr>
            <a:noAutofit/>
          </a:bodyPr>
          <a:lstStyle/>
          <a:p>
            <a:r>
              <a:rPr lang="en-US" sz="4400" dirty="0" smtClean="0"/>
              <a:t>VEGETARIANISM IN PREGNANCY</a:t>
            </a:r>
            <a:endParaRPr lang="en-US" sz="4400" dirty="0"/>
          </a:p>
        </p:txBody>
      </p:sp>
      <p:sp>
        <p:nvSpPr>
          <p:cNvPr id="3" name="Subtitle 2"/>
          <p:cNvSpPr>
            <a:spLocks noGrp="1"/>
          </p:cNvSpPr>
          <p:nvPr>
            <p:ph type="subTitle" idx="1"/>
          </p:nvPr>
        </p:nvSpPr>
        <p:spPr>
          <a:xfrm>
            <a:off x="304800" y="5562600"/>
            <a:ext cx="8458200" cy="914400"/>
          </a:xfrm>
        </p:spPr>
        <p:txBody>
          <a:bodyPr/>
          <a:lstStyle/>
          <a:p>
            <a:r>
              <a:rPr lang="en-US" dirty="0" err="1" smtClean="0"/>
              <a:t>Shuchin</a:t>
            </a:r>
            <a:r>
              <a:rPr lang="en-US" dirty="0" smtClean="0"/>
              <a:t> </a:t>
            </a:r>
            <a:r>
              <a:rPr lang="en-US" dirty="0" err="1" smtClean="0"/>
              <a:t>Shukla</a:t>
            </a:r>
            <a:endParaRPr lang="en-US" dirty="0" smtClean="0"/>
          </a:p>
          <a:p>
            <a:r>
              <a:rPr lang="en-US" dirty="0" smtClean="0"/>
              <a:t>March 2010</a:t>
            </a:r>
            <a:endParaRPr lang="en-US" dirty="0"/>
          </a:p>
        </p:txBody>
      </p:sp>
      <p:pic>
        <p:nvPicPr>
          <p:cNvPr id="60418" name="Picture 2" descr="http://www.treehugger.com/weekday-vegetarian-colorful-vegetable-medley-photo.jpg"/>
          <p:cNvPicPr>
            <a:picLocks noChangeAspect="1" noChangeArrowheads="1"/>
          </p:cNvPicPr>
          <p:nvPr/>
        </p:nvPicPr>
        <p:blipFill>
          <a:blip r:embed="rId3" cstate="print"/>
          <a:srcRect/>
          <a:stretch>
            <a:fillRect/>
          </a:stretch>
        </p:blipFill>
        <p:spPr bwMode="auto">
          <a:xfrm>
            <a:off x="2343150" y="1757363"/>
            <a:ext cx="4457700" cy="33432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66800"/>
            <a:ext cx="3886199" cy="5078313"/>
          </a:xfrm>
          <a:prstGeom prst="rect">
            <a:avLst/>
          </a:prstGeom>
          <a:noFill/>
        </p:spPr>
        <p:txBody>
          <a:bodyPr wrap="square" rtlCol="0">
            <a:spAutoFit/>
          </a:bodyPr>
          <a:lstStyle/>
          <a:p>
            <a:r>
              <a:rPr lang="en-US" sz="1200" b="1" dirty="0" smtClean="0"/>
              <a:t>9 or more servings/day</a:t>
            </a:r>
            <a:endParaRPr lang="en-US" sz="1200" dirty="0" smtClean="0"/>
          </a:p>
          <a:p>
            <a:r>
              <a:rPr lang="en-US" sz="1200" dirty="0" smtClean="0"/>
              <a:t>1 slice of bread</a:t>
            </a:r>
          </a:p>
          <a:p>
            <a:r>
              <a:rPr lang="en-US" sz="1200" dirty="0" smtClean="0"/>
              <a:t>1/2 bagel or English muffin</a:t>
            </a:r>
          </a:p>
          <a:p>
            <a:r>
              <a:rPr lang="en-US" sz="1200" dirty="0" smtClean="0"/>
              <a:t>1 rice cake</a:t>
            </a:r>
          </a:p>
          <a:p>
            <a:r>
              <a:rPr lang="en-US" sz="1200" dirty="0" smtClean="0"/>
              <a:t>6 crackers (such as matzo, bread sticks, rye crisps, saltines, or 3 graham crackers) </a:t>
            </a:r>
          </a:p>
          <a:p>
            <a:r>
              <a:rPr lang="en-US" sz="1200" dirty="0" smtClean="0"/>
              <a:t>3/4 cup ready to eat cereal</a:t>
            </a:r>
          </a:p>
          <a:p>
            <a:r>
              <a:rPr lang="en-US" sz="1200" dirty="0" smtClean="0"/>
              <a:t>1/2 cup pasta or rice</a:t>
            </a:r>
          </a:p>
          <a:p>
            <a:r>
              <a:rPr lang="en-US" sz="1200" dirty="0" smtClean="0"/>
              <a:t>Small plain baked potato</a:t>
            </a:r>
          </a:p>
          <a:p>
            <a:r>
              <a:rPr lang="en-US" sz="1200" dirty="0" smtClean="0"/>
              <a:t>1 small pancake</a:t>
            </a:r>
          </a:p>
          <a:p>
            <a:r>
              <a:rPr lang="en-US" sz="1200" dirty="0" smtClean="0"/>
              <a:t>1 6-inch tortilla</a:t>
            </a:r>
          </a:p>
          <a:p>
            <a:r>
              <a:rPr lang="en-US" sz="1200" b="1" dirty="0" smtClean="0"/>
              <a:t>Fruits and vegetables</a:t>
            </a:r>
          </a:p>
          <a:p>
            <a:r>
              <a:rPr lang="en-US" sz="1200" b="1" dirty="0" smtClean="0"/>
              <a:t>4 or more servings/day of vegetables / 3 or more servings of fruit</a:t>
            </a:r>
            <a:endParaRPr lang="en-US" sz="1200" dirty="0" smtClean="0"/>
          </a:p>
          <a:p>
            <a:r>
              <a:rPr lang="en-US" sz="1200" dirty="0" smtClean="0"/>
              <a:t>3/4 cup fruit juice or 1/2 cup vegetable juice</a:t>
            </a:r>
          </a:p>
          <a:p>
            <a:r>
              <a:rPr lang="en-US" sz="1200" dirty="0" smtClean="0"/>
              <a:t>1 piece fresh fruit</a:t>
            </a:r>
          </a:p>
          <a:p>
            <a:r>
              <a:rPr lang="en-US" sz="1200" dirty="0" smtClean="0"/>
              <a:t>1 melon wedge</a:t>
            </a:r>
          </a:p>
          <a:p>
            <a:r>
              <a:rPr lang="en-US" sz="1200" dirty="0" smtClean="0"/>
              <a:t>1/2 cup chopped, cooked or canned fruit</a:t>
            </a:r>
          </a:p>
          <a:p>
            <a:r>
              <a:rPr lang="en-US" sz="1200" dirty="0" smtClean="0"/>
              <a:t>1/2 cup cooked or canned vegetables</a:t>
            </a:r>
          </a:p>
          <a:p>
            <a:r>
              <a:rPr lang="en-US" sz="1200" dirty="0" smtClean="0"/>
              <a:t>1 cup chopped, uncooked vegetables</a:t>
            </a:r>
          </a:p>
          <a:p>
            <a:r>
              <a:rPr lang="en-US" sz="1200" b="1" dirty="0" smtClean="0"/>
              <a:t>Dairy</a:t>
            </a:r>
          </a:p>
          <a:p>
            <a:r>
              <a:rPr lang="en-US" sz="1200" b="1" dirty="0" smtClean="0"/>
              <a:t>4 or more servings/day</a:t>
            </a:r>
            <a:endParaRPr lang="en-US" sz="1200" dirty="0" smtClean="0"/>
          </a:p>
          <a:p>
            <a:r>
              <a:rPr lang="en-US" sz="1200" dirty="0" smtClean="0"/>
              <a:t>1 cup low-fat milk or soy milk</a:t>
            </a:r>
          </a:p>
          <a:p>
            <a:r>
              <a:rPr lang="en-US" sz="1200" dirty="0" smtClean="0"/>
              <a:t>1 cup low-fat yogurt</a:t>
            </a:r>
          </a:p>
          <a:p>
            <a:r>
              <a:rPr lang="en-US" sz="1200" dirty="0" smtClean="0"/>
              <a:t>1 1/2 ounces of cheese</a:t>
            </a:r>
          </a:p>
          <a:p>
            <a:r>
              <a:rPr lang="en-US" sz="1200" dirty="0" smtClean="0"/>
              <a:t>1/2 cup of cottage cheese</a:t>
            </a:r>
          </a:p>
          <a:p>
            <a:endParaRPr lang="en-US" sz="1200" dirty="0"/>
          </a:p>
        </p:txBody>
      </p:sp>
      <p:sp>
        <p:nvSpPr>
          <p:cNvPr id="6" name="TextBox 5"/>
          <p:cNvSpPr txBox="1"/>
          <p:nvPr/>
        </p:nvSpPr>
        <p:spPr>
          <a:xfrm>
            <a:off x="4419600" y="1219200"/>
            <a:ext cx="3200400" cy="4524315"/>
          </a:xfrm>
          <a:prstGeom prst="rect">
            <a:avLst/>
          </a:prstGeom>
          <a:noFill/>
        </p:spPr>
        <p:txBody>
          <a:bodyPr wrap="square" rtlCol="0">
            <a:spAutoFit/>
          </a:bodyPr>
          <a:lstStyle/>
          <a:p>
            <a:r>
              <a:rPr lang="en-US" sz="1200" b="1" dirty="0" smtClean="0"/>
              <a:t>Protein</a:t>
            </a:r>
          </a:p>
          <a:p>
            <a:r>
              <a:rPr lang="en-US" sz="1200" b="1" dirty="0" smtClean="0"/>
              <a:t>3 servings per day</a:t>
            </a:r>
            <a:endParaRPr lang="en-US" sz="1200" dirty="0" smtClean="0"/>
          </a:p>
          <a:p>
            <a:r>
              <a:rPr lang="en-US" sz="1200" dirty="0" smtClean="0"/>
              <a:t>1/2 cup cooked dried beans or peas</a:t>
            </a:r>
          </a:p>
          <a:p>
            <a:r>
              <a:rPr lang="en-US" sz="1200" dirty="0" smtClean="0"/>
              <a:t>1/2 cup tofu</a:t>
            </a:r>
          </a:p>
          <a:p>
            <a:r>
              <a:rPr lang="en-US" sz="1200" dirty="0" smtClean="0"/>
              <a:t>1/4 cup nuts or seeds</a:t>
            </a:r>
          </a:p>
          <a:p>
            <a:r>
              <a:rPr lang="en-US" sz="1200" dirty="0" smtClean="0"/>
              <a:t>2 tablespoons of peanut butter</a:t>
            </a:r>
          </a:p>
          <a:p>
            <a:r>
              <a:rPr lang="en-US" sz="1200" dirty="0" smtClean="0"/>
              <a:t>One egg or two egg whites</a:t>
            </a:r>
          </a:p>
          <a:p>
            <a:r>
              <a:rPr lang="en-US" sz="1200" b="1" dirty="0" smtClean="0"/>
              <a:t>Fats and oils</a:t>
            </a:r>
          </a:p>
          <a:p>
            <a:r>
              <a:rPr lang="en-US" sz="1200" b="1" dirty="0" smtClean="0"/>
              <a:t>In limited amounts (about 5 to 8 tsp./day)</a:t>
            </a:r>
            <a:endParaRPr lang="en-US" sz="1200" dirty="0" smtClean="0"/>
          </a:p>
          <a:p>
            <a:r>
              <a:rPr lang="en-US" sz="1200" dirty="0" smtClean="0"/>
              <a:t>Olive, canola, or peanut oils</a:t>
            </a:r>
          </a:p>
          <a:p>
            <a:r>
              <a:rPr lang="en-US" sz="1200" dirty="0" smtClean="0"/>
              <a:t>Tub margarine</a:t>
            </a:r>
          </a:p>
          <a:p>
            <a:r>
              <a:rPr lang="en-US" sz="1200" dirty="0" smtClean="0"/>
              <a:t>Fat-free salad dressing</a:t>
            </a:r>
          </a:p>
          <a:p>
            <a:r>
              <a:rPr lang="en-US" sz="1200" b="1" dirty="0" smtClean="0"/>
              <a:t>Sweets and snacks</a:t>
            </a:r>
          </a:p>
          <a:p>
            <a:r>
              <a:rPr lang="en-US" sz="1200" b="1" dirty="0" smtClean="0"/>
              <a:t>In limited amounts</a:t>
            </a:r>
            <a:endParaRPr lang="en-US" sz="1200" dirty="0" smtClean="0"/>
          </a:p>
          <a:p>
            <a:r>
              <a:rPr lang="en-US" sz="1200" dirty="0" smtClean="0"/>
              <a:t>Fat-free baked goods</a:t>
            </a:r>
          </a:p>
          <a:p>
            <a:r>
              <a:rPr lang="en-US" sz="1200" dirty="0" smtClean="0"/>
              <a:t>Sherbet, sorbet, Italian ice, popsicles</a:t>
            </a:r>
          </a:p>
          <a:p>
            <a:r>
              <a:rPr lang="en-US" sz="1200" dirty="0" smtClean="0"/>
              <a:t>Low-fat frozen yogurt</a:t>
            </a:r>
          </a:p>
          <a:p>
            <a:r>
              <a:rPr lang="en-US" sz="1200" dirty="0" smtClean="0"/>
              <a:t>Angel food cake</a:t>
            </a:r>
          </a:p>
          <a:p>
            <a:r>
              <a:rPr lang="en-US" sz="1200" dirty="0" smtClean="0"/>
              <a:t>Fig bars</a:t>
            </a:r>
          </a:p>
          <a:p>
            <a:r>
              <a:rPr lang="en-US" sz="1200" dirty="0" smtClean="0"/>
              <a:t>Gingersnaps</a:t>
            </a:r>
          </a:p>
          <a:p>
            <a:r>
              <a:rPr lang="en-US" sz="1200" dirty="0" smtClean="0"/>
              <a:t>Jelly beans, hard candy</a:t>
            </a:r>
          </a:p>
          <a:p>
            <a:r>
              <a:rPr lang="en-US" sz="1200" dirty="0" smtClean="0"/>
              <a:t>Plain popcorn</a:t>
            </a:r>
          </a:p>
          <a:p>
            <a:r>
              <a:rPr lang="en-US" sz="1200" dirty="0" smtClean="0"/>
              <a:t>Pretzels</a:t>
            </a:r>
          </a:p>
          <a:p>
            <a:endParaRPr lang="en-US" sz="1200" dirty="0"/>
          </a:p>
        </p:txBody>
      </p:sp>
      <p:sp>
        <p:nvSpPr>
          <p:cNvPr id="7" name="TextBox 6"/>
          <p:cNvSpPr txBox="1"/>
          <p:nvPr/>
        </p:nvSpPr>
        <p:spPr>
          <a:xfrm>
            <a:off x="762000" y="6172200"/>
            <a:ext cx="7337650" cy="461665"/>
          </a:xfrm>
          <a:prstGeom prst="rect">
            <a:avLst/>
          </a:prstGeom>
          <a:noFill/>
        </p:spPr>
        <p:txBody>
          <a:bodyPr wrap="none" rtlCol="0">
            <a:spAutoFit/>
          </a:bodyPr>
          <a:lstStyle/>
          <a:p>
            <a:r>
              <a:rPr lang="en-US" sz="1200" dirty="0" smtClean="0"/>
              <a:t>From Cleveland Clinic Foundation “Nutrition in Pregnancy.” </a:t>
            </a:r>
          </a:p>
          <a:p>
            <a:r>
              <a:rPr lang="en-US" sz="1200" dirty="0" smtClean="0"/>
              <a:t>http://my.clevelandclinic.org/healthy_living/Pregnancy/hic_Nutrition_During_Pregnancy_for_Vegetarians.aspx</a:t>
            </a:r>
            <a:endParaRPr lang="en-US" sz="1200" dirty="0"/>
          </a:p>
        </p:txBody>
      </p:sp>
      <p:sp>
        <p:nvSpPr>
          <p:cNvPr id="8" name="TextBox 7"/>
          <p:cNvSpPr txBox="1"/>
          <p:nvPr/>
        </p:nvSpPr>
        <p:spPr>
          <a:xfrm>
            <a:off x="685800" y="304800"/>
            <a:ext cx="8001000" cy="769441"/>
          </a:xfrm>
          <a:prstGeom prst="rect">
            <a:avLst/>
          </a:prstGeom>
          <a:noFill/>
        </p:spPr>
        <p:txBody>
          <a:bodyPr wrap="square" rtlCol="0">
            <a:spAutoFit/>
          </a:bodyPr>
          <a:lstStyle/>
          <a:p>
            <a:r>
              <a:rPr lang="en-US" sz="4400" b="1" dirty="0" smtClean="0"/>
              <a:t>Serving Size Specifics</a:t>
            </a:r>
            <a:endParaRPr lang="en-US" sz="4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DRI: protein</a:t>
            </a:r>
            <a:endParaRPr lang="en-US" sz="4800" dirty="0"/>
          </a:p>
        </p:txBody>
      </p:sp>
      <p:sp>
        <p:nvSpPr>
          <p:cNvPr id="3" name="Content Placeholder 2"/>
          <p:cNvSpPr>
            <a:spLocks noGrp="1"/>
          </p:cNvSpPr>
          <p:nvPr>
            <p:ph idx="1"/>
          </p:nvPr>
        </p:nvSpPr>
        <p:spPr/>
        <p:txBody>
          <a:bodyPr>
            <a:normAutofit/>
          </a:bodyPr>
          <a:lstStyle/>
          <a:p>
            <a:pPr>
              <a:buNone/>
            </a:pPr>
            <a:r>
              <a:rPr lang="en-US" dirty="0" smtClean="0"/>
              <a:t>Non pregnant women: 46g/d</a:t>
            </a:r>
          </a:p>
          <a:p>
            <a:pPr>
              <a:buNone/>
            </a:pPr>
            <a:r>
              <a:rPr lang="en-US" dirty="0" smtClean="0"/>
              <a:t>1</a:t>
            </a:r>
            <a:r>
              <a:rPr lang="en-US" baseline="30000" dirty="0" smtClean="0"/>
              <a:t>st</a:t>
            </a:r>
            <a:r>
              <a:rPr lang="en-US" dirty="0" smtClean="0"/>
              <a:t> trimester: same</a:t>
            </a:r>
          </a:p>
          <a:p>
            <a:pPr>
              <a:buNone/>
            </a:pPr>
            <a:r>
              <a:rPr lang="en-US" dirty="0" smtClean="0"/>
              <a:t>2</a:t>
            </a:r>
            <a:r>
              <a:rPr lang="en-US" baseline="30000" dirty="0" smtClean="0"/>
              <a:t>nd</a:t>
            </a:r>
            <a:r>
              <a:rPr lang="en-US" dirty="0" smtClean="0"/>
              <a:t>/3</a:t>
            </a:r>
            <a:r>
              <a:rPr lang="en-US" baseline="30000" dirty="0" smtClean="0"/>
              <a:t>rd</a:t>
            </a:r>
            <a:r>
              <a:rPr lang="en-US" dirty="0" smtClean="0"/>
              <a:t> trimester: 71g/d</a:t>
            </a:r>
          </a:p>
          <a:p>
            <a:r>
              <a:rPr lang="en-US" dirty="0" err="1" smtClean="0"/>
              <a:t>Vege</a:t>
            </a:r>
            <a:r>
              <a:rPr lang="en-US" dirty="0" smtClean="0"/>
              <a:t> sources: 1/2 c cooked black beans (8g), 1/2 c tofu (8g), 1/4 c mixed nuts (6g), 2 tbsp of peanut butter (9g), one egg (6g), 1 c soy/dairy milk (8g), 1 c pasta (7g)</a:t>
            </a:r>
          </a:p>
          <a:p>
            <a:pPr>
              <a:buNone/>
            </a:pPr>
            <a:endParaRPr lang="en-US" dirty="0"/>
          </a:p>
        </p:txBody>
      </p:sp>
      <p:sp>
        <p:nvSpPr>
          <p:cNvPr id="4" name="TextBox 3"/>
          <p:cNvSpPr txBox="1"/>
          <p:nvPr/>
        </p:nvSpPr>
        <p:spPr>
          <a:xfrm>
            <a:off x="685800" y="5867400"/>
            <a:ext cx="6311215" cy="738664"/>
          </a:xfrm>
          <a:prstGeom prst="rect">
            <a:avLst/>
          </a:prstGeom>
          <a:noFill/>
        </p:spPr>
        <p:txBody>
          <a:bodyPr wrap="none" rtlCol="0">
            <a:spAutoFit/>
          </a:bodyPr>
          <a:lstStyle/>
          <a:p>
            <a:r>
              <a:rPr lang="en-US" sz="1400" dirty="0" smtClean="0"/>
              <a:t>Food and Nutrition Board, Institute of Medicine. Dietary reference intakes for </a:t>
            </a:r>
          </a:p>
          <a:p>
            <a:r>
              <a:rPr lang="en-US" sz="1400" dirty="0" smtClean="0"/>
              <a:t>energy, carbohydrate, fiber, fat, fatty acids, cholesterol, protein, and amino acids (</a:t>
            </a:r>
          </a:p>
          <a:p>
            <a:r>
              <a:rPr lang="en-US" sz="1400" dirty="0" smtClean="0"/>
              <a:t>macronutrients). Washington, DC: National Academy Press; 2005.</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DRI: CALCIUM</a:t>
            </a:r>
            <a:endParaRPr lang="en-US" sz="4800" dirty="0"/>
          </a:p>
        </p:txBody>
      </p:sp>
      <p:sp>
        <p:nvSpPr>
          <p:cNvPr id="3" name="Content Placeholder 2"/>
          <p:cNvSpPr>
            <a:spLocks noGrp="1"/>
          </p:cNvSpPr>
          <p:nvPr>
            <p:ph idx="1"/>
          </p:nvPr>
        </p:nvSpPr>
        <p:spPr/>
        <p:txBody>
          <a:bodyPr/>
          <a:lstStyle/>
          <a:p>
            <a:r>
              <a:rPr lang="en-US" dirty="0" smtClean="0"/>
              <a:t>Determined by age: 1000mg/d whether pregnant or not</a:t>
            </a:r>
          </a:p>
          <a:p>
            <a:r>
              <a:rPr lang="en-US" dirty="0" smtClean="0"/>
              <a:t>if under 18y/o: 1300mg/d </a:t>
            </a:r>
          </a:p>
          <a:p>
            <a:r>
              <a:rPr lang="en-US" dirty="0" smtClean="0"/>
              <a:t>Sources: 1 c dairy milk or enriched soy milk (~300mg), 1 c yogurt (~400mg), ½ c tofu (140mg), 1 c cooked </a:t>
            </a:r>
            <a:r>
              <a:rPr lang="en-US" dirty="0" err="1" smtClean="0"/>
              <a:t>bok</a:t>
            </a:r>
            <a:r>
              <a:rPr lang="en-US" dirty="0" smtClean="0"/>
              <a:t> </a:t>
            </a:r>
            <a:r>
              <a:rPr lang="en-US" dirty="0" err="1" smtClean="0"/>
              <a:t>choy</a:t>
            </a:r>
            <a:r>
              <a:rPr lang="en-US" dirty="0" smtClean="0"/>
              <a:t> (150mg)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DRI: Vitamin D</a:t>
            </a:r>
            <a:endParaRPr lang="en-US" sz="4800" dirty="0"/>
          </a:p>
        </p:txBody>
      </p:sp>
      <p:sp>
        <p:nvSpPr>
          <p:cNvPr id="3" name="Content Placeholder 2"/>
          <p:cNvSpPr>
            <a:spLocks noGrp="1"/>
          </p:cNvSpPr>
          <p:nvPr>
            <p:ph idx="1"/>
          </p:nvPr>
        </p:nvSpPr>
        <p:spPr/>
        <p:txBody>
          <a:bodyPr>
            <a:normAutofit fontScale="85000" lnSpcReduction="20000"/>
          </a:bodyPr>
          <a:lstStyle/>
          <a:p>
            <a:r>
              <a:rPr lang="en-US" dirty="0" smtClean="0"/>
              <a:t>Also determined by age: 5mcg/d both pregnant and non-pregnant women</a:t>
            </a:r>
          </a:p>
          <a:p>
            <a:r>
              <a:rPr lang="en-US" dirty="0" smtClean="0"/>
              <a:t>If over 50y/o, 10-15mcg/d</a:t>
            </a:r>
          </a:p>
          <a:p>
            <a:r>
              <a:rPr lang="en-US" dirty="0" smtClean="0"/>
              <a:t>Sources: 5-15min daily sun exposure to face/extremities.   If dark skinned, smog, winter, less outdoors, extreme latitude, or using sunscreen: 1 c fortified dairy/soy milk (2.5mcg) </a:t>
            </a:r>
          </a:p>
          <a:p>
            <a:r>
              <a:rPr lang="en-US" dirty="0" smtClean="0"/>
              <a:t>Testing: 25-hydroxyvitamin D3 level: &gt;30ng/</a:t>
            </a:r>
            <a:r>
              <a:rPr lang="en-US" dirty="0" err="1" smtClean="0"/>
              <a:t>mL</a:t>
            </a:r>
            <a:endParaRPr lang="en-US" dirty="0" smtClean="0"/>
          </a:p>
          <a:p>
            <a:r>
              <a:rPr lang="en-US" dirty="0" smtClean="0"/>
              <a:t>D3 (animal-derived) vs. D2 (yeast-derived</a:t>
            </a:r>
            <a:r>
              <a:rPr lang="en-US" dirty="0" smtClean="0"/>
              <a:t>)</a:t>
            </a:r>
          </a:p>
          <a:p>
            <a:r>
              <a:rPr lang="en-US" dirty="0" smtClean="0"/>
              <a:t>Vitamin D deficiency: 42% </a:t>
            </a:r>
            <a:r>
              <a:rPr lang="en-US" dirty="0" err="1" smtClean="0"/>
              <a:t>african</a:t>
            </a:r>
            <a:r>
              <a:rPr lang="en-US" dirty="0" smtClean="0"/>
              <a:t> </a:t>
            </a:r>
            <a:r>
              <a:rPr lang="en-US" dirty="0" err="1" smtClean="0"/>
              <a:t>american</a:t>
            </a:r>
            <a:r>
              <a:rPr lang="en-US" dirty="0" smtClean="0"/>
              <a:t> women, 4% white women</a:t>
            </a:r>
            <a:endParaRPr lang="en-US" dirty="0"/>
          </a:p>
        </p:txBody>
      </p:sp>
      <p:sp>
        <p:nvSpPr>
          <p:cNvPr id="4" name="TextBox 3"/>
          <p:cNvSpPr txBox="1"/>
          <p:nvPr/>
        </p:nvSpPr>
        <p:spPr>
          <a:xfrm>
            <a:off x="609600" y="6096000"/>
            <a:ext cx="7620000" cy="369332"/>
          </a:xfrm>
          <a:prstGeom prst="rect">
            <a:avLst/>
          </a:prstGeom>
          <a:noFill/>
        </p:spPr>
        <p:txBody>
          <a:bodyPr wrap="square" rtlCol="0">
            <a:spAutoFit/>
          </a:bodyPr>
          <a:lstStyle/>
          <a:p>
            <a:r>
              <a:rPr lang="en-US" dirty="0" smtClean="0"/>
              <a:t>S. </a:t>
            </a:r>
            <a:r>
              <a:rPr lang="en-US" dirty="0" err="1" smtClean="0"/>
              <a:t>Nesby</a:t>
            </a:r>
            <a:r>
              <a:rPr lang="en-US" dirty="0" smtClean="0"/>
              <a:t>-O’Dell, </a:t>
            </a:r>
            <a:r>
              <a:rPr lang="en-US" i="1" dirty="0" smtClean="0"/>
              <a:t>et </a:t>
            </a:r>
            <a:r>
              <a:rPr lang="en-US" i="1" dirty="0" smtClean="0"/>
              <a:t>al.</a:t>
            </a:r>
            <a:r>
              <a:rPr lang="en-US" dirty="0" smtClean="0"/>
              <a:t>, </a:t>
            </a:r>
            <a:r>
              <a:rPr lang="en-US" dirty="0" smtClean="0"/>
              <a:t>“</a:t>
            </a:r>
            <a:r>
              <a:rPr lang="en-US" dirty="0" err="1" smtClean="0"/>
              <a:t>Hypovitaminosis</a:t>
            </a:r>
            <a:r>
              <a:rPr lang="en-US" dirty="0" smtClean="0"/>
              <a:t> </a:t>
            </a:r>
            <a:r>
              <a:rPr lang="en-US" dirty="0" smtClean="0"/>
              <a:t>D prevalence </a:t>
            </a:r>
            <a:r>
              <a:rPr lang="en-US" dirty="0" smtClean="0"/>
              <a:t>and determinants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Grp="1" noChangeAspect="1" noChangeArrowheads="1"/>
          </p:cNvPicPr>
          <p:nvPr>
            <p:ph idx="1"/>
          </p:nvPr>
        </p:nvPicPr>
        <p:blipFill>
          <a:blip r:embed="rId3" cstate="print"/>
          <a:srcRect/>
          <a:stretch>
            <a:fillRect/>
          </a:stretch>
        </p:blipFill>
        <p:spPr bwMode="auto">
          <a:xfrm>
            <a:off x="838200" y="1143000"/>
            <a:ext cx="7611285" cy="4562936"/>
          </a:xfrm>
          <a:prstGeom prst="rect">
            <a:avLst/>
          </a:prstGeom>
          <a:noFill/>
          <a:ln w="9525">
            <a:noFill/>
            <a:miter lim="800000"/>
            <a:headEnd/>
            <a:tailEnd/>
          </a:ln>
        </p:spPr>
      </p:pic>
      <p:sp>
        <p:nvSpPr>
          <p:cNvPr id="5" name="TextBox 4"/>
          <p:cNvSpPr txBox="1"/>
          <p:nvPr/>
        </p:nvSpPr>
        <p:spPr>
          <a:xfrm>
            <a:off x="838200" y="5943600"/>
            <a:ext cx="5564857" cy="523220"/>
          </a:xfrm>
          <a:prstGeom prst="rect">
            <a:avLst/>
          </a:prstGeom>
          <a:noFill/>
        </p:spPr>
        <p:txBody>
          <a:bodyPr wrap="none" rtlCol="0">
            <a:spAutoFit/>
          </a:bodyPr>
          <a:lstStyle/>
          <a:p>
            <a:r>
              <a:rPr lang="en-US" sz="1400" dirty="0" smtClean="0"/>
              <a:t>From </a:t>
            </a:r>
            <a:r>
              <a:rPr lang="en-US" sz="1400" dirty="0" smtClean="0">
                <a:hlinkClick r:id="rId4"/>
              </a:rPr>
              <a:t>Harvard Women's Health Watch</a:t>
            </a:r>
            <a:r>
              <a:rPr lang="en-US" sz="1400" dirty="0" smtClean="0"/>
              <a:t>, Sept 2008. </a:t>
            </a:r>
          </a:p>
          <a:p>
            <a:r>
              <a:rPr lang="en-US" sz="1400" dirty="0" smtClean="0"/>
              <a:t>http://www.health.harvard.edu/newsweek/time-for-more-vitamin-d.htm</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DRI: iron </a:t>
            </a:r>
            <a:r>
              <a:rPr lang="en-US" sz="3200" dirty="0" smtClean="0"/>
              <a:t>(and zinc)</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Differences in iron intake (</a:t>
            </a:r>
            <a:r>
              <a:rPr lang="en-US" dirty="0" err="1" smtClean="0"/>
              <a:t>heme</a:t>
            </a:r>
            <a:r>
              <a:rPr lang="en-US" dirty="0" smtClean="0"/>
              <a:t> more </a:t>
            </a:r>
            <a:r>
              <a:rPr lang="en-US" dirty="0" err="1" smtClean="0"/>
              <a:t>bioavailable</a:t>
            </a:r>
            <a:r>
              <a:rPr lang="en-US" dirty="0" smtClean="0"/>
              <a:t> than non-</a:t>
            </a:r>
            <a:r>
              <a:rPr lang="en-US" dirty="0" err="1" smtClean="0"/>
              <a:t>heme</a:t>
            </a:r>
            <a:r>
              <a:rPr lang="en-US" dirty="0" smtClean="0"/>
              <a:t> iron), but not prevalence of iron deficiency anemia</a:t>
            </a:r>
          </a:p>
          <a:p>
            <a:r>
              <a:rPr lang="en-US" dirty="0" err="1" smtClean="0"/>
              <a:t>Veges</a:t>
            </a:r>
            <a:r>
              <a:rPr lang="en-US" dirty="0" smtClean="0"/>
              <a:t> need 1.8x more than non-</a:t>
            </a:r>
            <a:r>
              <a:rPr lang="en-US" dirty="0" err="1" smtClean="0"/>
              <a:t>veges</a:t>
            </a:r>
            <a:r>
              <a:rPr lang="en-US" dirty="0" smtClean="0"/>
              <a:t>:</a:t>
            </a:r>
          </a:p>
          <a:p>
            <a:pPr lvl="1"/>
            <a:r>
              <a:rPr lang="en-US" dirty="0" smtClean="0"/>
              <a:t>Women: 18mg/d</a:t>
            </a:r>
          </a:p>
          <a:p>
            <a:pPr lvl="1"/>
            <a:r>
              <a:rPr lang="en-US" dirty="0" smtClean="0"/>
              <a:t>Pregnant women: 27mg/d</a:t>
            </a:r>
          </a:p>
          <a:p>
            <a:pPr lvl="1"/>
            <a:r>
              <a:rPr lang="en-US" dirty="0" err="1" smtClean="0"/>
              <a:t>Vege</a:t>
            </a:r>
            <a:r>
              <a:rPr lang="en-US" dirty="0" smtClean="0"/>
              <a:t> pregnant women: ~49mg/d!</a:t>
            </a:r>
          </a:p>
          <a:p>
            <a:r>
              <a:rPr lang="en-US" dirty="0" smtClean="0"/>
              <a:t>Sources: cream of wheat 1 c (~10mg)</a:t>
            </a:r>
          </a:p>
          <a:p>
            <a:r>
              <a:rPr lang="en-US" dirty="0" smtClean="0"/>
              <a:t>Beans vs. meats = equivalent mg/kcal, different iron</a:t>
            </a:r>
          </a:p>
          <a:p>
            <a:r>
              <a:rPr lang="en-US" dirty="0" smtClean="0"/>
              <a:t>Ferrous Sulfate with OJ = not necessary!</a:t>
            </a:r>
            <a:endParaRPr lang="en-US" dirty="0"/>
          </a:p>
        </p:txBody>
      </p:sp>
      <p:sp>
        <p:nvSpPr>
          <p:cNvPr id="4" name="TextBox 3"/>
          <p:cNvSpPr txBox="1"/>
          <p:nvPr/>
        </p:nvSpPr>
        <p:spPr>
          <a:xfrm>
            <a:off x="304800" y="6172200"/>
            <a:ext cx="8103372" cy="307777"/>
          </a:xfrm>
          <a:prstGeom prst="rect">
            <a:avLst/>
          </a:prstGeom>
          <a:noFill/>
        </p:spPr>
        <p:txBody>
          <a:bodyPr wrap="none" rtlCol="0">
            <a:spAutoFit/>
          </a:bodyPr>
          <a:lstStyle/>
          <a:p>
            <a:r>
              <a:rPr lang="en-US" sz="1400" dirty="0" smtClean="0"/>
              <a:t>Position of the American Dietetic Association: Vegetarian Diets.  </a:t>
            </a:r>
            <a:r>
              <a:rPr lang="de-DE" sz="1400" i="1" dirty="0" smtClean="0"/>
              <a:t>J Am Diet Assoc. 2009;109: </a:t>
            </a:r>
            <a:r>
              <a:rPr lang="en-US" sz="1400" i="1" dirty="0" smtClean="0"/>
              <a:t>1266-1282.</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DRI: Vitamin B12</a:t>
            </a:r>
            <a:endParaRPr lang="en-US" sz="4800" dirty="0"/>
          </a:p>
        </p:txBody>
      </p:sp>
      <p:sp>
        <p:nvSpPr>
          <p:cNvPr id="3" name="Content Placeholder 2"/>
          <p:cNvSpPr>
            <a:spLocks noGrp="1"/>
          </p:cNvSpPr>
          <p:nvPr>
            <p:ph idx="1"/>
          </p:nvPr>
        </p:nvSpPr>
        <p:spPr/>
        <p:txBody>
          <a:bodyPr/>
          <a:lstStyle/>
          <a:p>
            <a:r>
              <a:rPr lang="en-US" dirty="0" smtClean="0"/>
              <a:t>From 2.4mcg/d </a:t>
            </a:r>
            <a:r>
              <a:rPr lang="en-US" dirty="0" smtClean="0">
                <a:sym typeface="Wingdings" pitchFamily="2" charset="2"/>
              </a:rPr>
              <a:t> 2.6mcg/d when pregnant   2.8mcg/d when breastfeeding</a:t>
            </a:r>
            <a:endParaRPr lang="en-US" dirty="0" smtClean="0"/>
          </a:p>
          <a:p>
            <a:r>
              <a:rPr lang="en-US" dirty="0" smtClean="0"/>
              <a:t>More of a problem for vegans, as B12 almost exclusively animal derived</a:t>
            </a:r>
          </a:p>
          <a:p>
            <a:r>
              <a:rPr lang="en-US" dirty="0" smtClean="0"/>
              <a:t>Sources: 1 c dairy milk (0.9mcg), 1 c yogurt (1.4mcg), fortified nutritional yeast, fortified soy milk, fortified cereals supplements</a:t>
            </a:r>
          </a:p>
          <a:p>
            <a:r>
              <a:rPr lang="en-US" dirty="0" smtClean="0"/>
              <a:t>Testing for </a:t>
            </a:r>
            <a:r>
              <a:rPr lang="en-US" dirty="0" err="1" smtClean="0"/>
              <a:t>homocysteine</a:t>
            </a:r>
            <a:endParaRPr lang="en-US" dirty="0"/>
          </a:p>
        </p:txBody>
      </p:sp>
      <p:sp>
        <p:nvSpPr>
          <p:cNvPr id="4" name="TextBox 3"/>
          <p:cNvSpPr txBox="1"/>
          <p:nvPr/>
        </p:nvSpPr>
        <p:spPr>
          <a:xfrm>
            <a:off x="381000" y="6096000"/>
            <a:ext cx="8103372" cy="523220"/>
          </a:xfrm>
          <a:prstGeom prst="rect">
            <a:avLst/>
          </a:prstGeom>
          <a:noFill/>
        </p:spPr>
        <p:txBody>
          <a:bodyPr wrap="none" rtlCol="0">
            <a:spAutoFit/>
          </a:bodyPr>
          <a:lstStyle/>
          <a:p>
            <a:r>
              <a:rPr lang="en-US" sz="1400" dirty="0" smtClean="0"/>
              <a:t>Position of the American Dietetic Association: Vegetarian Diets.  </a:t>
            </a:r>
            <a:r>
              <a:rPr lang="de-DE" sz="1400" i="1" dirty="0" smtClean="0"/>
              <a:t>J Am Diet Assoc. 2009;109: </a:t>
            </a:r>
            <a:r>
              <a:rPr lang="en-US" sz="1400" i="1" dirty="0" smtClean="0"/>
              <a:t>1266-1282.</a:t>
            </a:r>
            <a:endParaRPr lang="en-US" sz="1400" dirty="0" smtClean="0"/>
          </a:p>
          <a:p>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DRI: </a:t>
            </a:r>
            <a:r>
              <a:rPr lang="en-US" sz="4800" dirty="0" err="1" smtClean="0"/>
              <a:t>Folate</a:t>
            </a:r>
            <a:endParaRPr lang="en-US" sz="4800" dirty="0"/>
          </a:p>
        </p:txBody>
      </p:sp>
      <p:sp>
        <p:nvSpPr>
          <p:cNvPr id="3" name="Content Placeholder 2"/>
          <p:cNvSpPr>
            <a:spLocks noGrp="1"/>
          </p:cNvSpPr>
          <p:nvPr>
            <p:ph idx="1"/>
          </p:nvPr>
        </p:nvSpPr>
        <p:spPr/>
        <p:txBody>
          <a:bodyPr/>
          <a:lstStyle/>
          <a:p>
            <a:r>
              <a:rPr lang="en-US" dirty="0" smtClean="0"/>
              <a:t>400mcg/d </a:t>
            </a:r>
            <a:r>
              <a:rPr lang="en-US" dirty="0" smtClean="0">
                <a:sym typeface="Wingdings" pitchFamily="2" charset="2"/>
              </a:rPr>
              <a:t> 600mcg/d in pregnancy</a:t>
            </a:r>
          </a:p>
          <a:p>
            <a:r>
              <a:rPr lang="en-US" dirty="0" smtClean="0">
                <a:sym typeface="Wingdings" pitchFamily="2" charset="2"/>
              </a:rPr>
              <a:t>4000mcg/d through 1</a:t>
            </a:r>
            <a:r>
              <a:rPr lang="en-US" baseline="30000" dirty="0" smtClean="0">
                <a:sym typeface="Wingdings" pitchFamily="2" charset="2"/>
              </a:rPr>
              <a:t>st</a:t>
            </a:r>
            <a:r>
              <a:rPr lang="en-US" dirty="0" smtClean="0">
                <a:sym typeface="Wingdings" pitchFamily="2" charset="2"/>
              </a:rPr>
              <a:t> trimester if h/o neural tube defects</a:t>
            </a:r>
          </a:p>
          <a:p>
            <a:r>
              <a:rPr lang="en-US" dirty="0" smtClean="0">
                <a:sym typeface="Wingdings" pitchFamily="2" charset="2"/>
              </a:rPr>
              <a:t>No problem in </a:t>
            </a:r>
            <a:r>
              <a:rPr lang="en-US" dirty="0" err="1" smtClean="0">
                <a:sym typeface="Wingdings" pitchFamily="2" charset="2"/>
              </a:rPr>
              <a:t>veges</a:t>
            </a:r>
            <a:r>
              <a:rPr lang="en-US" dirty="0" smtClean="0">
                <a:sym typeface="Wingdings" pitchFamily="2" charset="2"/>
              </a:rPr>
              <a:t>, rarely found in animal derived foods</a:t>
            </a:r>
          </a:p>
          <a:p>
            <a:r>
              <a:rPr lang="en-US" dirty="0" smtClean="0">
                <a:sym typeface="Wingdings" pitchFamily="2" charset="2"/>
              </a:rPr>
              <a:t>Sources: fortified grains (part of national food policy), ready made cereals, </a:t>
            </a:r>
            <a:r>
              <a:rPr lang="en-US" dirty="0" err="1" smtClean="0">
                <a:sym typeface="Wingdings" pitchFamily="2" charset="2"/>
              </a:rPr>
              <a:t>veges</a:t>
            </a:r>
            <a:r>
              <a:rPr lang="en-US" dirty="0" smtClean="0">
                <a:sym typeface="Wingdings" pitchFamily="2" charset="2"/>
              </a:rPr>
              <a:t>/fruits</a:t>
            </a:r>
          </a:p>
          <a:p>
            <a:r>
              <a:rPr lang="en-US" dirty="0" smtClean="0">
                <a:sym typeface="Wingdings" pitchFamily="2" charset="2"/>
              </a:rPr>
              <a:t>PNVs recommended!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Omega 3’s: ALA, DHA, and EPA</a:t>
            </a:r>
            <a:endParaRPr lang="en-US" sz="4800" dirty="0"/>
          </a:p>
        </p:txBody>
      </p:sp>
      <p:sp>
        <p:nvSpPr>
          <p:cNvPr id="3" name="Content Placeholder 2"/>
          <p:cNvSpPr>
            <a:spLocks noGrp="1"/>
          </p:cNvSpPr>
          <p:nvPr>
            <p:ph idx="1"/>
          </p:nvPr>
        </p:nvSpPr>
        <p:spPr/>
        <p:txBody>
          <a:bodyPr>
            <a:normAutofit lnSpcReduction="10000"/>
          </a:bodyPr>
          <a:lstStyle/>
          <a:p>
            <a:r>
              <a:rPr lang="en-US" dirty="0" smtClean="0"/>
              <a:t>ALA=alpha </a:t>
            </a:r>
            <a:r>
              <a:rPr lang="en-US" dirty="0" err="1" smtClean="0"/>
              <a:t>linolenic</a:t>
            </a:r>
            <a:r>
              <a:rPr lang="en-US" dirty="0" smtClean="0"/>
              <a:t> acid (not </a:t>
            </a:r>
            <a:r>
              <a:rPr lang="en-US" dirty="0" err="1" smtClean="0"/>
              <a:t>linoleic</a:t>
            </a:r>
            <a:r>
              <a:rPr lang="en-US" dirty="0" smtClean="0"/>
              <a:t>), DHA=</a:t>
            </a:r>
            <a:r>
              <a:rPr lang="en-US" dirty="0" err="1" smtClean="0"/>
              <a:t>docosahexaenoic</a:t>
            </a:r>
            <a:r>
              <a:rPr lang="en-US" dirty="0" smtClean="0"/>
              <a:t> acid, EPA=</a:t>
            </a:r>
            <a:r>
              <a:rPr lang="en-US" dirty="0" err="1" smtClean="0"/>
              <a:t>eicosapentaenoic</a:t>
            </a:r>
            <a:r>
              <a:rPr lang="en-US" dirty="0" smtClean="0"/>
              <a:t> acid.</a:t>
            </a:r>
          </a:p>
          <a:p>
            <a:r>
              <a:rPr lang="en-US" dirty="0" smtClean="0"/>
              <a:t>Important for fetal brain/eye development</a:t>
            </a:r>
          </a:p>
          <a:p>
            <a:r>
              <a:rPr lang="en-US" dirty="0" smtClean="0"/>
              <a:t>ALA is a plant based omega-3 fatty acid, poor bioconversion to DHA and EPA.</a:t>
            </a:r>
          </a:p>
          <a:p>
            <a:r>
              <a:rPr lang="en-US" dirty="0" smtClean="0"/>
              <a:t>ALA DRI = 1.1g/d </a:t>
            </a:r>
            <a:r>
              <a:rPr lang="en-US" dirty="0" smtClean="0">
                <a:sym typeface="Wingdings" pitchFamily="2" charset="2"/>
              </a:rPr>
              <a:t>1.4g/d in pregnancy</a:t>
            </a:r>
          </a:p>
          <a:p>
            <a:r>
              <a:rPr lang="en-US" dirty="0" smtClean="0">
                <a:sym typeface="Wingdings" pitchFamily="2" charset="2"/>
              </a:rPr>
              <a:t>Sources: enriched eggs, enriched dairy/soy milk, nuts, fish, canola oil, microalgae</a:t>
            </a:r>
            <a:endParaRPr lang="en-US" dirty="0"/>
          </a:p>
        </p:txBody>
      </p:sp>
      <p:sp>
        <p:nvSpPr>
          <p:cNvPr id="4" name="TextBox 3"/>
          <p:cNvSpPr txBox="1"/>
          <p:nvPr/>
        </p:nvSpPr>
        <p:spPr>
          <a:xfrm>
            <a:off x="533400" y="6172200"/>
            <a:ext cx="7448193" cy="646331"/>
          </a:xfrm>
          <a:prstGeom prst="rect">
            <a:avLst/>
          </a:prstGeom>
          <a:noFill/>
        </p:spPr>
        <p:txBody>
          <a:bodyPr wrap="none" rtlCol="0">
            <a:spAutoFit/>
          </a:bodyPr>
          <a:lstStyle/>
          <a:p>
            <a:r>
              <a:rPr lang="en-US" dirty="0" smtClean="0"/>
              <a:t>Greenberg, et al. “Omega-3 Fatty Acid Supplementation During Pregnancy.”</a:t>
            </a:r>
          </a:p>
          <a:p>
            <a:r>
              <a:rPr lang="en-US" dirty="0"/>
              <a:t> </a:t>
            </a:r>
            <a:r>
              <a:rPr lang="en-US" dirty="0" smtClean="0"/>
              <a:t>    Rev </a:t>
            </a:r>
            <a:r>
              <a:rPr lang="en-US" dirty="0" err="1" smtClean="0"/>
              <a:t>Obstet</a:t>
            </a:r>
            <a:r>
              <a:rPr lang="en-US" dirty="0" smtClean="0"/>
              <a:t> Gynecol. 2008 Fall; 1(4): 162–169.</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“Wow doctor, that’s a lot of info!”</a:t>
            </a:r>
            <a:endParaRPr lang="en-US" i="1" dirty="0"/>
          </a:p>
        </p:txBody>
      </p:sp>
      <p:sp>
        <p:nvSpPr>
          <p:cNvPr id="3" name="Content Placeholder 2"/>
          <p:cNvSpPr>
            <a:spLocks noGrp="1"/>
          </p:cNvSpPr>
          <p:nvPr>
            <p:ph idx="1"/>
          </p:nvPr>
        </p:nvSpPr>
        <p:spPr/>
        <p:txBody>
          <a:bodyPr/>
          <a:lstStyle/>
          <a:p>
            <a:pPr>
              <a:buNone/>
            </a:pPr>
            <a:r>
              <a:rPr lang="en-US" dirty="0" smtClean="0"/>
              <a:t>Bottom line: balanced diet, 3 servings of milk (soy or dairy), prenatal vitamins, complementary proteins (or soy), iron supplementation if </a:t>
            </a:r>
            <a:r>
              <a:rPr lang="en-US" dirty="0" err="1" smtClean="0"/>
              <a:t>microcytic</a:t>
            </a:r>
            <a:r>
              <a:rPr lang="en-US" dirty="0" smtClean="0"/>
              <a:t> anemia.</a:t>
            </a:r>
          </a:p>
          <a:p>
            <a:pPr>
              <a:buNone/>
            </a:pPr>
            <a:r>
              <a:rPr lang="en-US" dirty="0" smtClean="0"/>
              <a:t>Follow weight gain.</a:t>
            </a:r>
          </a:p>
          <a:p>
            <a:pPr>
              <a:buNone/>
            </a:pPr>
            <a:r>
              <a:rPr lang="en-US" dirty="0" smtClean="0"/>
              <a:t>Ask you patient what she eats!  If need be, do a 3 day calorie count (may consider for vegans, macros)…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a:t>
            </a:r>
            <a:endParaRPr lang="en-US" dirty="0"/>
          </a:p>
        </p:txBody>
      </p:sp>
      <p:sp>
        <p:nvSpPr>
          <p:cNvPr id="3" name="Content Placeholder 2"/>
          <p:cNvSpPr>
            <a:spLocks noGrp="1"/>
          </p:cNvSpPr>
          <p:nvPr>
            <p:ph idx="1"/>
          </p:nvPr>
        </p:nvSpPr>
        <p:spPr/>
        <p:txBody>
          <a:bodyPr/>
          <a:lstStyle/>
          <a:p>
            <a:pPr>
              <a:buNone/>
            </a:pPr>
            <a:r>
              <a:rPr lang="en-US" dirty="0" smtClean="0"/>
              <a:t>L.T. is a 29 y/o woman with chief complaint of “I think I’m pregnant.”  She has no significant PMH/PSH, takes only prenatal vitamins, and denies toxic habits.  No significant OB/GYN history.  Recently self-d/</a:t>
            </a:r>
            <a:r>
              <a:rPr lang="en-US" dirty="0" err="1" smtClean="0"/>
              <a:t>c’d</a:t>
            </a:r>
            <a:r>
              <a:rPr lang="en-US" dirty="0" smtClean="0"/>
              <a:t> OCPs.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“Thanks doctor!  I’m going to name my first born after you!”</a:t>
            </a:r>
            <a:endParaRPr lang="en-US" dirty="0"/>
          </a:p>
        </p:txBody>
      </p:sp>
      <p:pic>
        <p:nvPicPr>
          <p:cNvPr id="80898" name="Picture 2"/>
          <p:cNvPicPr>
            <a:picLocks noGrp="1" noChangeAspect="1" noChangeArrowheads="1"/>
          </p:cNvPicPr>
          <p:nvPr>
            <p:ph idx="1"/>
          </p:nvPr>
        </p:nvPicPr>
        <p:blipFill>
          <a:blip r:embed="rId2" cstate="print"/>
          <a:srcRect/>
          <a:stretch>
            <a:fillRect/>
          </a:stretch>
        </p:blipFill>
        <p:spPr bwMode="auto">
          <a:xfrm>
            <a:off x="2438401" y="1552774"/>
            <a:ext cx="4572000" cy="485222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sz="1600" dirty="0" smtClean="0"/>
              <a:t>From Cleveland Clinic Foundation: </a:t>
            </a:r>
            <a:r>
              <a:rPr lang="en-US" sz="1600" b="1" dirty="0" smtClean="0"/>
              <a:t>Nutrition During Pregnancy for Vegetarians.  </a:t>
            </a:r>
            <a:r>
              <a:rPr lang="en-US" sz="1600" dirty="0" smtClean="0">
                <a:hlinkClick r:id="rId2"/>
              </a:rPr>
              <a:t>http://my.clevelandclinic.org/healthy_living/Pregnancy/hic_Nutrition_During_Pregnancy_for_Vegetarians.aspx. accessed March 2010</a:t>
            </a:r>
            <a:r>
              <a:rPr lang="en-US" sz="1600" dirty="0" smtClean="0"/>
              <a:t>.</a:t>
            </a:r>
          </a:p>
          <a:p>
            <a:r>
              <a:rPr lang="en-US" sz="1600" dirty="0" smtClean="0"/>
              <a:t>Position of the American Dietetic Association: </a:t>
            </a:r>
            <a:r>
              <a:rPr lang="en-US" sz="1600" b="1" dirty="0" smtClean="0"/>
              <a:t>Vegetarian Diets</a:t>
            </a:r>
            <a:r>
              <a:rPr lang="en-US" sz="1600" dirty="0" smtClean="0"/>
              <a:t>.  </a:t>
            </a:r>
            <a:r>
              <a:rPr lang="de-DE" sz="1600" i="1" dirty="0" smtClean="0"/>
              <a:t>J Am Diet Assoc. 2009;109: </a:t>
            </a:r>
            <a:r>
              <a:rPr lang="en-US" sz="1600" i="1" dirty="0" smtClean="0"/>
              <a:t>1266-1282.</a:t>
            </a:r>
            <a:endParaRPr lang="en-US" sz="1600" dirty="0" smtClean="0"/>
          </a:p>
          <a:p>
            <a:r>
              <a:rPr lang="en-US" sz="1600" dirty="0" err="1" smtClean="0"/>
              <a:t>Stahler</a:t>
            </a:r>
            <a:r>
              <a:rPr lang="en-US" sz="1600" dirty="0" smtClean="0"/>
              <a:t> C. “How many adults are vegetarian?” The Vegetarian Resource Group Web site.  http://www.vrg.org/journal/vj2006issue4/vj2006issue4poll.htm. </a:t>
            </a:r>
          </a:p>
          <a:p>
            <a:r>
              <a:rPr lang="en-US" sz="1600" dirty="0" smtClean="0"/>
              <a:t>Whitney, E., and S.R. </a:t>
            </a:r>
            <a:r>
              <a:rPr lang="en-US" sz="1600" dirty="0" err="1" smtClean="0"/>
              <a:t>Rolfes</a:t>
            </a:r>
            <a:r>
              <a:rPr lang="en-US" sz="1600" dirty="0" smtClean="0"/>
              <a:t>.  </a:t>
            </a:r>
            <a:r>
              <a:rPr lang="en-US" sz="1600" u="sng" dirty="0" smtClean="0"/>
              <a:t>Understanding Nutrition</a:t>
            </a:r>
            <a:r>
              <a:rPr lang="en-US" sz="1600" dirty="0" smtClean="0"/>
              <a:t>.  Wadsworth, 2005.</a:t>
            </a:r>
          </a:p>
          <a:p>
            <a:r>
              <a:rPr lang="en-US" sz="1600" dirty="0" smtClean="0"/>
              <a:t>Food and Nutrition Board, Institute of Medicine. “Dietary reference intakes for energy, carbohydrate, fiber, fat, fatty acids, cholesterol, protein, and amino acids (macronutrients).” Washington, DC: National Academy Press; 2005.</a:t>
            </a:r>
          </a:p>
          <a:p>
            <a:r>
              <a:rPr lang="en-US" sz="1600" dirty="0" smtClean="0"/>
              <a:t>Greenberg, et al. “Omega-3 Fatty Acid Supplementation During Pregnancy.” Rev </a:t>
            </a:r>
            <a:r>
              <a:rPr lang="en-US" sz="1600" dirty="0" err="1" smtClean="0"/>
              <a:t>Obstet</a:t>
            </a:r>
            <a:r>
              <a:rPr lang="en-US" sz="1600" dirty="0" smtClean="0"/>
              <a:t> Gynecol. 2008 Fall; 1(4): 162–169</a:t>
            </a:r>
            <a:r>
              <a:rPr lang="en-US" sz="1600" dirty="0" smtClean="0"/>
              <a:t>.</a:t>
            </a:r>
          </a:p>
          <a:p>
            <a:r>
              <a:rPr lang="en-US" sz="1600" dirty="0" smtClean="0"/>
              <a:t>S. </a:t>
            </a:r>
            <a:r>
              <a:rPr lang="en-US" sz="1600" dirty="0" err="1" smtClean="0"/>
              <a:t>Nesby</a:t>
            </a:r>
            <a:r>
              <a:rPr lang="en-US" sz="1600" dirty="0" smtClean="0"/>
              <a:t>-O’Dell, K.S. Scanlon, M.E. </a:t>
            </a:r>
            <a:r>
              <a:rPr lang="en-US" sz="1600" dirty="0" err="1" smtClean="0"/>
              <a:t>Cogswell</a:t>
            </a:r>
            <a:r>
              <a:rPr lang="en-US" sz="1600" dirty="0" smtClean="0"/>
              <a:t>, C. Gillespie, B.W. Hollis and A.C. Looker </a:t>
            </a:r>
            <a:r>
              <a:rPr lang="en-US" sz="1600" i="1" dirty="0" smtClean="0"/>
              <a:t>et al.</a:t>
            </a:r>
            <a:r>
              <a:rPr lang="en-US" sz="1600" dirty="0" smtClean="0"/>
              <a:t>, </a:t>
            </a:r>
            <a:r>
              <a:rPr lang="en-US" sz="1600" dirty="0" err="1" smtClean="0"/>
              <a:t>Hypovitaminosis</a:t>
            </a:r>
            <a:r>
              <a:rPr lang="en-US" sz="1600" dirty="0" smtClean="0"/>
              <a:t> D prevalence and determinants among African American and white women of reproductive age: Third Health and Nutrition Examination Survey, 1988–1944, </a:t>
            </a:r>
            <a:r>
              <a:rPr lang="en-US" sz="1600" i="1" dirty="0" smtClean="0"/>
              <a:t>Am J </a:t>
            </a:r>
            <a:r>
              <a:rPr lang="en-US" sz="1600" i="1" dirty="0" err="1" smtClean="0"/>
              <a:t>Clin</a:t>
            </a:r>
            <a:r>
              <a:rPr lang="en-US" sz="1600" i="1" dirty="0" smtClean="0"/>
              <a:t> </a:t>
            </a:r>
            <a:r>
              <a:rPr lang="en-US" sz="1600" i="1" dirty="0" err="1" smtClean="0"/>
              <a:t>Nutr</a:t>
            </a:r>
            <a:r>
              <a:rPr lang="en-US" sz="1600" dirty="0" smtClean="0"/>
              <a:t> </a:t>
            </a:r>
            <a:r>
              <a:rPr lang="en-US" sz="1600" b="1" dirty="0" smtClean="0"/>
              <a:t>76</a:t>
            </a:r>
            <a:r>
              <a:rPr lang="en-US" sz="1600" dirty="0" smtClean="0"/>
              <a:t> (2002), pp. 187–192.</a:t>
            </a:r>
            <a:endParaRPr lang="en-US" sz="1600" dirty="0" smtClean="0"/>
          </a:p>
          <a:p>
            <a:endParaRPr lang="en-US" sz="16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Grp="1" noChangeAspect="1" noChangeArrowheads="1"/>
          </p:cNvPicPr>
          <p:nvPr>
            <p:ph idx="1"/>
          </p:nvPr>
        </p:nvPicPr>
        <p:blipFill>
          <a:blip r:embed="rId3" cstate="print"/>
          <a:srcRect/>
          <a:stretch>
            <a:fillRect/>
          </a:stretch>
        </p:blipFill>
        <p:spPr bwMode="auto">
          <a:xfrm>
            <a:off x="2533650" y="1701800"/>
            <a:ext cx="3638550" cy="4851400"/>
          </a:xfrm>
          <a:prstGeom prst="rect">
            <a:avLst/>
          </a:prstGeom>
          <a:noFill/>
          <a:ln w="9525">
            <a:noFill/>
            <a:miter lim="800000"/>
            <a:headEnd/>
            <a:tailEnd/>
          </a:ln>
        </p:spPr>
      </p:pic>
      <p:sp>
        <p:nvSpPr>
          <p:cNvPr id="5" name="TextBox 4"/>
          <p:cNvSpPr txBox="1"/>
          <p:nvPr/>
        </p:nvSpPr>
        <p:spPr>
          <a:xfrm>
            <a:off x="228601" y="152400"/>
            <a:ext cx="8610600" cy="1569660"/>
          </a:xfrm>
          <a:prstGeom prst="rect">
            <a:avLst/>
          </a:prstGeom>
          <a:noFill/>
        </p:spPr>
        <p:txBody>
          <a:bodyPr wrap="square" rtlCol="0">
            <a:spAutoFit/>
          </a:bodyPr>
          <a:lstStyle/>
          <a:p>
            <a:r>
              <a:rPr lang="en-US" sz="3200" i="1" dirty="0" smtClean="0"/>
              <a:t>“Doctor, my partner and I are very excited about this pregnancy, but should I give up being a vegetarian?”</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vegetarian?</a:t>
            </a:r>
            <a:endParaRPr lang="en-US" dirty="0"/>
          </a:p>
        </p:txBody>
      </p:sp>
      <p:sp>
        <p:nvSpPr>
          <p:cNvPr id="3" name="Content Placeholder 2"/>
          <p:cNvSpPr>
            <a:spLocks noGrp="1"/>
          </p:cNvSpPr>
          <p:nvPr>
            <p:ph idx="1"/>
          </p:nvPr>
        </p:nvSpPr>
        <p:spPr>
          <a:xfrm>
            <a:off x="304800" y="1554162"/>
            <a:ext cx="8686800" cy="4999038"/>
          </a:xfrm>
        </p:spPr>
        <p:txBody>
          <a:bodyPr>
            <a:normAutofit fontScale="55000" lnSpcReduction="20000"/>
          </a:bodyPr>
          <a:lstStyle/>
          <a:p>
            <a:r>
              <a:rPr lang="en-US" sz="4400" b="1" dirty="0" smtClean="0"/>
              <a:t>Vegan</a:t>
            </a:r>
            <a:r>
              <a:rPr lang="en-US" sz="4400" dirty="0" smtClean="0"/>
              <a:t> -- This diet includes fruits, vegetables, beans, grains, seeds, and nuts. All animal sources of protein — including meat, poultry, fish, eggs, milk, cheese, and other dairy products — are excluded from the diet. </a:t>
            </a:r>
          </a:p>
          <a:p>
            <a:r>
              <a:rPr lang="en-US" sz="4400" b="1" dirty="0" err="1" smtClean="0"/>
              <a:t>Lactovegetarian</a:t>
            </a:r>
            <a:r>
              <a:rPr lang="en-US" sz="4400" b="1" dirty="0" smtClean="0"/>
              <a:t> </a:t>
            </a:r>
            <a:r>
              <a:rPr lang="en-US" sz="4400" dirty="0" smtClean="0"/>
              <a:t>-- This diet includes dairy products in addition to the foods listed above in the vegan diet. Meat, poultry, fish, and eggs are excluded from the diet. </a:t>
            </a:r>
          </a:p>
          <a:p>
            <a:r>
              <a:rPr lang="en-US" sz="4400" b="1" dirty="0" smtClean="0"/>
              <a:t>Lacto-</a:t>
            </a:r>
            <a:r>
              <a:rPr lang="en-US" sz="4400" b="1" dirty="0" err="1" smtClean="0"/>
              <a:t>ovovegetarian</a:t>
            </a:r>
            <a:r>
              <a:rPr lang="en-US" sz="4400" b="1" dirty="0" smtClean="0"/>
              <a:t> </a:t>
            </a:r>
            <a:r>
              <a:rPr lang="en-US" sz="4400" dirty="0" smtClean="0"/>
              <a:t>-- This diet includes dairy products and eggs in addition to the foods listed above in the vegan diet. Meat, poultry, and fish are excluded from the diet. </a:t>
            </a:r>
          </a:p>
          <a:p>
            <a:r>
              <a:rPr lang="en-US" sz="4400" b="1" dirty="0" err="1" smtClean="0"/>
              <a:t>Pescatarian</a:t>
            </a:r>
            <a:r>
              <a:rPr lang="en-US" sz="4400" b="1" dirty="0" smtClean="0"/>
              <a:t> -- </a:t>
            </a:r>
            <a:r>
              <a:rPr lang="en-US" sz="4400" dirty="0" smtClean="0"/>
              <a:t>This diet includes dairy products and eggs in addition to the foods listed above in the vegan diet. Meat and poultry are excluded from the diet, but fish is permitted, focusing on the fattier omega-3 rich varieties. </a:t>
            </a:r>
          </a:p>
          <a:p>
            <a:endParaRPr lang="en-US" sz="2000" dirty="0" smtClean="0"/>
          </a:p>
          <a:p>
            <a:r>
              <a:rPr lang="en-US" sz="2000" dirty="0" smtClean="0"/>
              <a:t>From Cleveland Clinic Foundation http://my.clevelandclinic.org/healthy_living/Pregnancy/hic_Nutrition_During_Pregnancy_for_Vegetarians.aspx</a:t>
            </a:r>
          </a:p>
          <a:p>
            <a:endParaRPr lang="en-US" sz="1600" dirty="0" smtClean="0"/>
          </a:p>
          <a:p>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be </a:t>
            </a:r>
            <a:r>
              <a:rPr lang="en-US" dirty="0" err="1" smtClean="0"/>
              <a:t>vege</a:t>
            </a:r>
            <a:r>
              <a:rPr lang="en-US" dirty="0" smtClean="0"/>
              <a:t>?</a:t>
            </a:r>
            <a:endParaRPr lang="en-US" dirty="0"/>
          </a:p>
        </p:txBody>
      </p:sp>
      <p:sp>
        <p:nvSpPr>
          <p:cNvPr id="3" name="Content Placeholder 2"/>
          <p:cNvSpPr>
            <a:spLocks noGrp="1"/>
          </p:cNvSpPr>
          <p:nvPr>
            <p:ph idx="1"/>
          </p:nvPr>
        </p:nvSpPr>
        <p:spPr/>
        <p:txBody>
          <a:bodyPr>
            <a:normAutofit/>
          </a:bodyPr>
          <a:lstStyle/>
          <a:p>
            <a:pPr>
              <a:buNone/>
            </a:pPr>
            <a:r>
              <a:rPr lang="en-US" sz="2000" i="1" dirty="0" smtClean="0"/>
              <a:t>“…An evidence-based review showed that vegetarian diets can be nutritionally adequate in pregnancy and result in positive maternal and infant health outcomes. </a:t>
            </a:r>
          </a:p>
          <a:p>
            <a:pPr>
              <a:buNone/>
            </a:pPr>
            <a:endParaRPr lang="en-US" sz="2000" i="1" dirty="0" smtClean="0"/>
          </a:p>
          <a:p>
            <a:pPr>
              <a:buNone/>
            </a:pPr>
            <a:r>
              <a:rPr lang="en-US" sz="2000" i="1" dirty="0" smtClean="0"/>
              <a:t>The results of an evidence based review showed that a vegetarian diet is associated with a lower risk of death from ischemic heart disease. Vegetarians also appear to have lower low-density lipoprotein cholesterol levels, lower blood pressure, and lower rates of hypertension and type 2 diabetes than </a:t>
            </a:r>
            <a:r>
              <a:rPr lang="en-US" sz="2000" i="1" dirty="0" err="1" smtClean="0"/>
              <a:t>nonvegetarians</a:t>
            </a:r>
            <a:r>
              <a:rPr lang="en-US" sz="2000" i="1" dirty="0" smtClean="0"/>
              <a:t>. Furthermore, vegetarians tend to have a lower body mass index and lower overall cancer rates…”</a:t>
            </a:r>
          </a:p>
          <a:p>
            <a:pPr>
              <a:buNone/>
            </a:pPr>
            <a:endParaRPr lang="en-US" sz="2000" i="1" dirty="0" smtClean="0"/>
          </a:p>
          <a:p>
            <a:pPr>
              <a:buNone/>
            </a:pPr>
            <a:r>
              <a:rPr lang="en-US" sz="2000" i="1" dirty="0" smtClean="0"/>
              <a:t>-</a:t>
            </a:r>
            <a:r>
              <a:rPr lang="en-US" sz="2000" dirty="0" smtClean="0"/>
              <a:t>Position of the American Dietetic Association: Vegetarian Diets.  </a:t>
            </a:r>
            <a:r>
              <a:rPr lang="de-DE" sz="2000" i="1" dirty="0" smtClean="0"/>
              <a:t>J Am Diet Assoc. 2009;109: </a:t>
            </a:r>
            <a:r>
              <a:rPr lang="en-US" sz="2000" i="1" dirty="0" smtClean="0"/>
              <a:t>1266-1282.</a:t>
            </a:r>
            <a:endParaRPr lang="en-US" sz="20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a </a:t>
            </a:r>
            <a:r>
              <a:rPr lang="en-US" dirty="0" err="1" smtClean="0"/>
              <a:t>vege</a:t>
            </a:r>
            <a:r>
              <a:rPr lang="en-US" dirty="0" smtClean="0"/>
              <a:t>?</a:t>
            </a:r>
            <a:endParaRPr lang="en-US" dirty="0"/>
          </a:p>
        </p:txBody>
      </p:sp>
      <p:sp>
        <p:nvSpPr>
          <p:cNvPr id="3" name="Content Placeholder 2"/>
          <p:cNvSpPr>
            <a:spLocks noGrp="1"/>
          </p:cNvSpPr>
          <p:nvPr>
            <p:ph idx="1"/>
          </p:nvPr>
        </p:nvSpPr>
        <p:spPr>
          <a:xfrm>
            <a:off x="304800" y="1554163"/>
            <a:ext cx="8686800" cy="1189038"/>
          </a:xfrm>
        </p:spPr>
        <p:txBody>
          <a:bodyPr>
            <a:normAutofit/>
          </a:bodyPr>
          <a:lstStyle/>
          <a:p>
            <a:r>
              <a:rPr lang="en-US" dirty="0" smtClean="0"/>
              <a:t>In 2006: 2.3% US adults were vegetarian, and 1.4% were vegan!</a:t>
            </a:r>
          </a:p>
          <a:p>
            <a:pPr>
              <a:buNone/>
            </a:pPr>
            <a:endParaRPr lang="en-US" dirty="0" smtClean="0"/>
          </a:p>
        </p:txBody>
      </p:sp>
      <p:pic>
        <p:nvPicPr>
          <p:cNvPr id="63490" name="Picture 2"/>
          <p:cNvPicPr>
            <a:picLocks noChangeAspect="1" noChangeArrowheads="1"/>
          </p:cNvPicPr>
          <p:nvPr/>
        </p:nvPicPr>
        <p:blipFill>
          <a:blip r:embed="rId2" cstate="print"/>
          <a:srcRect/>
          <a:stretch>
            <a:fillRect/>
          </a:stretch>
        </p:blipFill>
        <p:spPr bwMode="auto">
          <a:xfrm>
            <a:off x="2362200" y="2743200"/>
            <a:ext cx="4876800" cy="3164840"/>
          </a:xfrm>
          <a:prstGeom prst="rect">
            <a:avLst/>
          </a:prstGeom>
          <a:noFill/>
          <a:ln w="9525">
            <a:noFill/>
            <a:miter lim="800000"/>
            <a:headEnd/>
            <a:tailEnd/>
          </a:ln>
        </p:spPr>
      </p:pic>
      <p:sp>
        <p:nvSpPr>
          <p:cNvPr id="5" name="TextBox 4"/>
          <p:cNvSpPr txBox="1"/>
          <p:nvPr/>
        </p:nvSpPr>
        <p:spPr>
          <a:xfrm>
            <a:off x="990600" y="6019800"/>
            <a:ext cx="7239000" cy="523220"/>
          </a:xfrm>
          <a:prstGeom prst="rect">
            <a:avLst/>
          </a:prstGeom>
          <a:noFill/>
        </p:spPr>
        <p:txBody>
          <a:bodyPr wrap="square" rtlCol="0">
            <a:spAutoFit/>
          </a:bodyPr>
          <a:lstStyle/>
          <a:p>
            <a:r>
              <a:rPr lang="en-US" sz="1400" dirty="0"/>
              <a:t>The Vegetarian Resource Group Web </a:t>
            </a:r>
            <a:r>
              <a:rPr lang="en-US" sz="1400" dirty="0" smtClean="0"/>
              <a:t>site. http</a:t>
            </a:r>
            <a:r>
              <a:rPr lang="en-US" sz="1400" dirty="0"/>
              <a:t>://</a:t>
            </a:r>
            <a:r>
              <a:rPr lang="en-US" sz="1400" dirty="0" smtClean="0"/>
              <a:t>www.vrg.org/journal/vj2005issue4/vj2005issue4youth.htm</a:t>
            </a:r>
            <a:r>
              <a:rPr lang="en-US" sz="14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a:t>
            </a:r>
            <a:r>
              <a:rPr lang="en-US" dirty="0" err="1" smtClean="0"/>
              <a:t>vege</a:t>
            </a:r>
            <a:r>
              <a:rPr lang="en-US" dirty="0" smtClean="0"/>
              <a:t> or not to  </a:t>
            </a:r>
            <a:r>
              <a:rPr lang="en-US" dirty="0" err="1" smtClean="0"/>
              <a:t>vege</a:t>
            </a:r>
            <a:r>
              <a:rPr lang="en-US" dirty="0" smtClean="0"/>
              <a:t>, what’s the nutritional difference?</a:t>
            </a:r>
            <a:endParaRPr lang="en-US" dirty="0"/>
          </a:p>
        </p:txBody>
      </p:sp>
      <p:sp>
        <p:nvSpPr>
          <p:cNvPr id="3" name="Content Placeholder 2"/>
          <p:cNvSpPr>
            <a:spLocks noGrp="1"/>
          </p:cNvSpPr>
          <p:nvPr>
            <p:ph idx="1"/>
          </p:nvPr>
        </p:nvSpPr>
        <p:spPr>
          <a:xfrm>
            <a:off x="304800" y="1554163"/>
            <a:ext cx="4343400" cy="3703637"/>
          </a:xfrm>
        </p:spPr>
        <p:txBody>
          <a:bodyPr>
            <a:normAutofit fontScale="92500" lnSpcReduction="10000"/>
          </a:bodyPr>
          <a:lstStyle/>
          <a:p>
            <a:pPr>
              <a:buNone/>
            </a:pPr>
            <a:r>
              <a:rPr lang="en-US" dirty="0" smtClean="0"/>
              <a:t>More:</a:t>
            </a:r>
          </a:p>
          <a:p>
            <a:pPr>
              <a:buNone/>
            </a:pPr>
            <a:r>
              <a:rPr lang="en-US" dirty="0" smtClean="0"/>
              <a:t>Dietary fiber</a:t>
            </a:r>
          </a:p>
          <a:p>
            <a:pPr>
              <a:buNone/>
            </a:pPr>
            <a:r>
              <a:rPr lang="en-US" dirty="0" smtClean="0"/>
              <a:t>Vitamin C</a:t>
            </a:r>
          </a:p>
          <a:p>
            <a:pPr>
              <a:buNone/>
            </a:pPr>
            <a:r>
              <a:rPr lang="en-US" dirty="0" smtClean="0"/>
              <a:t>Vitamin E</a:t>
            </a:r>
          </a:p>
          <a:p>
            <a:pPr>
              <a:buNone/>
            </a:pPr>
            <a:r>
              <a:rPr lang="en-US" dirty="0" err="1" smtClean="0"/>
              <a:t>Folate</a:t>
            </a:r>
            <a:r>
              <a:rPr lang="en-US" dirty="0" smtClean="0"/>
              <a:t> </a:t>
            </a:r>
          </a:p>
          <a:p>
            <a:pPr>
              <a:buNone/>
            </a:pPr>
            <a:r>
              <a:rPr lang="en-US" dirty="0" smtClean="0"/>
              <a:t>Magnesium</a:t>
            </a:r>
          </a:p>
          <a:p>
            <a:pPr>
              <a:buNone/>
            </a:pPr>
            <a:r>
              <a:rPr lang="en-US" dirty="0" smtClean="0"/>
              <a:t>Potassium</a:t>
            </a:r>
            <a:endParaRPr lang="en-US" dirty="0"/>
          </a:p>
        </p:txBody>
      </p:sp>
      <p:sp>
        <p:nvSpPr>
          <p:cNvPr id="5" name="TextBox 4"/>
          <p:cNvSpPr txBox="1"/>
          <p:nvPr/>
        </p:nvSpPr>
        <p:spPr>
          <a:xfrm>
            <a:off x="4495800" y="1524000"/>
            <a:ext cx="4114800" cy="5016758"/>
          </a:xfrm>
          <a:prstGeom prst="rect">
            <a:avLst/>
          </a:prstGeom>
          <a:noFill/>
        </p:spPr>
        <p:txBody>
          <a:bodyPr wrap="square" rtlCol="0">
            <a:spAutoFit/>
          </a:bodyPr>
          <a:lstStyle/>
          <a:p>
            <a:r>
              <a:rPr lang="en-US" sz="3200" dirty="0" smtClean="0"/>
              <a:t>Less:</a:t>
            </a:r>
          </a:p>
          <a:p>
            <a:r>
              <a:rPr lang="en-US" sz="3200" dirty="0" smtClean="0"/>
              <a:t>Protein </a:t>
            </a:r>
          </a:p>
          <a:p>
            <a:r>
              <a:rPr lang="en-US" sz="3200" dirty="0" smtClean="0"/>
              <a:t>Calcium</a:t>
            </a:r>
          </a:p>
          <a:p>
            <a:r>
              <a:rPr lang="en-US" sz="3200" dirty="0" smtClean="0"/>
              <a:t>Vitamin D</a:t>
            </a:r>
          </a:p>
          <a:p>
            <a:r>
              <a:rPr lang="en-US" sz="3200" dirty="0" smtClean="0"/>
              <a:t>Vitamin B-12</a:t>
            </a:r>
          </a:p>
          <a:p>
            <a:r>
              <a:rPr lang="en-US" sz="3200" dirty="0" smtClean="0"/>
              <a:t>Iron </a:t>
            </a:r>
          </a:p>
          <a:p>
            <a:r>
              <a:rPr lang="en-US" sz="3200" dirty="0" smtClean="0"/>
              <a:t>Zinc</a:t>
            </a:r>
          </a:p>
          <a:p>
            <a:r>
              <a:rPr lang="en-US" sz="3200" dirty="0" smtClean="0"/>
              <a:t>Long-chain fatty acids</a:t>
            </a:r>
          </a:p>
          <a:p>
            <a:endParaRPr lang="en-US" sz="3200" dirty="0" smtClean="0"/>
          </a:p>
          <a:p>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research?</a:t>
            </a:r>
            <a:endParaRPr lang="en-US" dirty="0"/>
          </a:p>
        </p:txBody>
      </p:sp>
      <p:sp>
        <p:nvSpPr>
          <p:cNvPr id="3" name="Content Placeholder 2"/>
          <p:cNvSpPr>
            <a:spLocks noGrp="1"/>
          </p:cNvSpPr>
          <p:nvPr>
            <p:ph idx="1"/>
          </p:nvPr>
        </p:nvSpPr>
        <p:spPr/>
        <p:txBody>
          <a:bodyPr>
            <a:normAutofit/>
          </a:bodyPr>
          <a:lstStyle/>
          <a:p>
            <a:pPr>
              <a:buNone/>
            </a:pPr>
            <a:r>
              <a:rPr lang="en-US" dirty="0" smtClean="0"/>
              <a:t>American Dietetic Association’s evidence based analysis…</a:t>
            </a:r>
          </a:p>
          <a:p>
            <a:r>
              <a:rPr lang="en-US" sz="2000" dirty="0" smtClean="0"/>
              <a:t>1) differences in calorie source (protein, fat, </a:t>
            </a:r>
            <a:r>
              <a:rPr lang="en-US" sz="2000" dirty="0" err="1" smtClean="0"/>
              <a:t>carbs</a:t>
            </a:r>
            <a:r>
              <a:rPr lang="en-US" sz="2000" dirty="0" smtClean="0"/>
              <a:t>)</a:t>
            </a:r>
          </a:p>
          <a:p>
            <a:r>
              <a:rPr lang="en-US" sz="2000" dirty="0" smtClean="0"/>
              <a:t>2) differences in micronutrient intake</a:t>
            </a:r>
          </a:p>
          <a:p>
            <a:r>
              <a:rPr lang="en-US" sz="2000" dirty="0" smtClean="0"/>
              <a:t>3) differences in micronutrient bioavailability</a:t>
            </a:r>
          </a:p>
          <a:p>
            <a:r>
              <a:rPr lang="en-US" sz="2000" dirty="0" smtClean="0"/>
              <a:t>4) differences in birth outcome</a:t>
            </a:r>
          </a:p>
          <a:p>
            <a:r>
              <a:rPr lang="en-US" sz="2000" dirty="0" smtClean="0"/>
              <a:t>5) vegans vs. vegetarians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L.T.: “Will I be able to gain enough weight?</a:t>
            </a:r>
            <a:br>
              <a:rPr lang="en-US" i="1" dirty="0" smtClean="0"/>
            </a:br>
            <a:r>
              <a:rPr lang="en-US" i="1" dirty="0" smtClean="0"/>
              <a:t>What foods should I eat?”</a:t>
            </a:r>
            <a:endParaRPr lang="en-US" i="1" dirty="0"/>
          </a:p>
        </p:txBody>
      </p:sp>
      <p:sp>
        <p:nvSpPr>
          <p:cNvPr id="3" name="Content Placeholder 2"/>
          <p:cNvSpPr>
            <a:spLocks noGrp="1"/>
          </p:cNvSpPr>
          <p:nvPr>
            <p:ph idx="1"/>
          </p:nvPr>
        </p:nvSpPr>
        <p:spPr/>
        <p:txBody>
          <a:bodyPr/>
          <a:lstStyle/>
          <a:p>
            <a:pPr>
              <a:buNone/>
            </a:pPr>
            <a:r>
              <a:rPr lang="en-US" b="1" dirty="0" smtClean="0"/>
              <a:t>1</a:t>
            </a:r>
            <a:r>
              <a:rPr lang="en-US" b="1" baseline="30000" dirty="0" smtClean="0"/>
              <a:t>st</a:t>
            </a:r>
            <a:r>
              <a:rPr lang="en-US" b="1" dirty="0" smtClean="0"/>
              <a:t> trimester</a:t>
            </a:r>
            <a:r>
              <a:rPr lang="en-US" dirty="0" smtClean="0"/>
              <a:t>: </a:t>
            </a:r>
          </a:p>
          <a:p>
            <a:pPr>
              <a:buNone/>
            </a:pPr>
            <a:r>
              <a:rPr lang="en-US" dirty="0" smtClean="0"/>
              <a:t>-no extra calories</a:t>
            </a:r>
          </a:p>
          <a:p>
            <a:pPr>
              <a:buNone/>
            </a:pPr>
            <a:r>
              <a:rPr lang="en-US" b="1" dirty="0" smtClean="0"/>
              <a:t>2</a:t>
            </a:r>
            <a:r>
              <a:rPr lang="en-US" b="1" baseline="30000" dirty="0" smtClean="0"/>
              <a:t>nd</a:t>
            </a:r>
            <a:r>
              <a:rPr lang="en-US" b="1" dirty="0" smtClean="0"/>
              <a:t> trimester</a:t>
            </a:r>
            <a:r>
              <a:rPr lang="en-US" dirty="0" smtClean="0"/>
              <a:t>: </a:t>
            </a:r>
          </a:p>
          <a:p>
            <a:pPr>
              <a:buNone/>
            </a:pPr>
            <a:r>
              <a:rPr lang="en-US" dirty="0" smtClean="0"/>
              <a:t>-extra 340 kcal/d</a:t>
            </a:r>
          </a:p>
          <a:p>
            <a:pPr>
              <a:buNone/>
            </a:pPr>
            <a:r>
              <a:rPr lang="en-US" b="1" dirty="0" smtClean="0"/>
              <a:t>3</a:t>
            </a:r>
            <a:r>
              <a:rPr lang="en-US" b="1" baseline="30000" dirty="0" smtClean="0"/>
              <a:t>rd</a:t>
            </a:r>
            <a:r>
              <a:rPr lang="en-US" b="1" dirty="0" smtClean="0"/>
              <a:t> trimester</a:t>
            </a:r>
            <a:r>
              <a:rPr lang="en-US" dirty="0" smtClean="0"/>
              <a:t>: </a:t>
            </a:r>
          </a:p>
          <a:p>
            <a:pPr>
              <a:buNone/>
            </a:pPr>
            <a:r>
              <a:rPr lang="en-US" dirty="0" smtClean="0"/>
              <a:t>-extra 452 kcal/d</a:t>
            </a:r>
          </a:p>
          <a:p>
            <a:pPr>
              <a:buNone/>
            </a:pPr>
            <a:endParaRPr lang="en-US" dirty="0" smtClean="0"/>
          </a:p>
          <a:p>
            <a:pPr>
              <a:buNone/>
            </a:pPr>
            <a:r>
              <a:rPr lang="en-US" sz="1400" u="sng" dirty="0" smtClean="0"/>
              <a:t>Understanding Nutrition</a:t>
            </a:r>
            <a:r>
              <a:rPr lang="en-US" sz="1400" dirty="0" smtClean="0"/>
              <a:t>.  Wadsworth, Inc.  2005.</a:t>
            </a:r>
            <a:endParaRPr lang="en-US" sz="1400" u="sng" dirty="0"/>
          </a:p>
        </p:txBody>
      </p:sp>
      <p:pic>
        <p:nvPicPr>
          <p:cNvPr id="67586" name="Picture 2" descr="http://www.animalsuffering.com/resources/photos/images/Vegan_Food_Pyramid.jpg"/>
          <p:cNvPicPr>
            <a:picLocks noChangeAspect="1" noChangeArrowheads="1"/>
          </p:cNvPicPr>
          <p:nvPr/>
        </p:nvPicPr>
        <p:blipFill>
          <a:blip r:embed="rId2" cstate="print"/>
          <a:srcRect/>
          <a:stretch>
            <a:fillRect/>
          </a:stretch>
        </p:blipFill>
        <p:spPr bwMode="auto">
          <a:xfrm>
            <a:off x="4648200" y="1676400"/>
            <a:ext cx="3886200" cy="343242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412</TotalTime>
  <Words>2276</Words>
  <Application>Microsoft Office PowerPoint</Application>
  <PresentationFormat>On-screen Show (4:3)</PresentationFormat>
  <Paragraphs>223</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VEGETARIANISM IN PREGNANCY</vt:lpstr>
      <vt:lpstr>L.T.</vt:lpstr>
      <vt:lpstr>Slide 3</vt:lpstr>
      <vt:lpstr>What is a vegetarian?</vt:lpstr>
      <vt:lpstr>Why be vege?</vt:lpstr>
      <vt:lpstr>Who’s a vege?</vt:lpstr>
      <vt:lpstr>To vege or not to  vege, what’s the nutritional difference?</vt:lpstr>
      <vt:lpstr>What’s the research?</vt:lpstr>
      <vt:lpstr>L.T.: “Will I be able to gain enough weight? What foods should I eat?”</vt:lpstr>
      <vt:lpstr>Slide 10</vt:lpstr>
      <vt:lpstr>DRI: protein</vt:lpstr>
      <vt:lpstr>DRI: CALCIUM</vt:lpstr>
      <vt:lpstr>DRI: Vitamin D</vt:lpstr>
      <vt:lpstr>Slide 14</vt:lpstr>
      <vt:lpstr>DRI: iron (and zinc)</vt:lpstr>
      <vt:lpstr>DRI: Vitamin B12</vt:lpstr>
      <vt:lpstr>DRI: Folate</vt:lpstr>
      <vt:lpstr>Omega 3’s: ALA, DHA, and EPA</vt:lpstr>
      <vt:lpstr>“Wow doctor, that’s a lot of info!”</vt:lpstr>
      <vt:lpstr>“Thanks doctor!  I’m going to name my first born after you!”</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VEGETARIANISM IN PREGNANCY</dc:title>
  <dc:creator>jayesh</dc:creator>
  <cp:lastModifiedBy>jayesh</cp:lastModifiedBy>
  <cp:revision>43</cp:revision>
  <dcterms:created xsi:type="dcterms:W3CDTF">2010-03-08T15:04:39Z</dcterms:created>
  <dcterms:modified xsi:type="dcterms:W3CDTF">2010-03-09T02:59:44Z</dcterms:modified>
</cp:coreProperties>
</file>